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63" r:id="rId6"/>
    <p:sldId id="270" r:id="rId7"/>
    <p:sldId id="266" r:id="rId8"/>
    <p:sldId id="303" r:id="rId9"/>
    <p:sldId id="304" r:id="rId10"/>
    <p:sldId id="305"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21" r:id="rId28"/>
    <p:sldId id="322" r:id="rId29"/>
    <p:sldId id="323" r:id="rId30"/>
    <p:sldId id="30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4C741C-E005-7AE4-3FB2-84C803F8688B}" name="Jaimee Stimson" initials="JS" userId="S::Jaimee.Stimson@health.qld.gov.au::2171a0f9-2dc9-4d87-b4b5-5318954bdcee" providerId="AD"/>
  <p188:author id="{763244E2-4439-556E-B33C-2F069462C8E8}" name="Nadia Schmidt" initials="" userId="S::Nadia.Schmidt3@health.qld.gov.au::35812a9f-6b64-4c39-b488-2c86e453c0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33"/>
    <a:srgbClr val="2B3594"/>
    <a:srgbClr val="66CC33"/>
    <a:srgbClr val="04A4A9"/>
    <a:srgbClr val="00A4A9"/>
    <a:srgbClr val="BE7796"/>
    <a:srgbClr val="0B92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4D753-630A-D64D-B056-7D10E2DCA858}" v="14" dt="2024-10-29T23:48:00.028"/>
    <p1510:client id="{FC47A203-4CA4-824A-BAA1-D018EF38F08A}" v="5" dt="2024-10-30T23:24:09.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93"/>
    <p:restoredTop sz="59932"/>
  </p:normalViewPr>
  <p:slideViewPr>
    <p:cSldViewPr snapToGrid="0">
      <p:cViewPr varScale="1">
        <p:scale>
          <a:sx n="90" d="100"/>
          <a:sy n="90" d="100"/>
        </p:scale>
        <p:origin x="1837" y="46"/>
      </p:cViewPr>
      <p:guideLst/>
    </p:cSldViewPr>
  </p:slideViewPr>
  <p:notesTextViewPr>
    <p:cViewPr>
      <p:scale>
        <a:sx n="95" d="100"/>
        <a:sy n="9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Stephens" userId="3920a292-0797-4064-85b7-3c0be0acee58" providerId="ADAL" clId="{CF84327F-C7AB-4B70-9D86-F9E9E750CEDC}"/>
    <pc:docChg chg="custSel modSld">
      <pc:chgData name="Jane Stephens" userId="3920a292-0797-4064-85b7-3c0be0acee58" providerId="ADAL" clId="{CF84327F-C7AB-4B70-9D86-F9E9E750CEDC}" dt="2024-10-29T13:20:46.690" v="153" actId="20577"/>
      <pc:docMkLst>
        <pc:docMk/>
      </pc:docMkLst>
      <pc:sldChg chg="modNotesTx">
        <pc:chgData name="Jane Stephens" userId="3920a292-0797-4064-85b7-3c0be0acee58" providerId="ADAL" clId="{CF84327F-C7AB-4B70-9D86-F9E9E750CEDC}" dt="2024-10-29T12:57:37.493" v="0" actId="20577"/>
        <pc:sldMkLst>
          <pc:docMk/>
          <pc:sldMk cId="1787464218" sldId="270"/>
        </pc:sldMkLst>
      </pc:sldChg>
      <pc:sldChg chg="modNotesTx">
        <pc:chgData name="Jane Stephens" userId="3920a292-0797-4064-85b7-3c0be0acee58" providerId="ADAL" clId="{CF84327F-C7AB-4B70-9D86-F9E9E750CEDC}" dt="2024-10-29T13:08:44.666" v="17" actId="20577"/>
        <pc:sldMkLst>
          <pc:docMk/>
          <pc:sldMk cId="818814566" sldId="327"/>
        </pc:sldMkLst>
      </pc:sldChg>
      <pc:sldChg chg="modNotesTx">
        <pc:chgData name="Jane Stephens" userId="3920a292-0797-4064-85b7-3c0be0acee58" providerId="ADAL" clId="{CF84327F-C7AB-4B70-9D86-F9E9E750CEDC}" dt="2024-10-29T13:10:49.552" v="18" actId="33524"/>
        <pc:sldMkLst>
          <pc:docMk/>
          <pc:sldMk cId="898523373" sldId="330"/>
        </pc:sldMkLst>
      </pc:sldChg>
      <pc:sldChg chg="modNotesTx">
        <pc:chgData name="Jane Stephens" userId="3920a292-0797-4064-85b7-3c0be0acee58" providerId="ADAL" clId="{CF84327F-C7AB-4B70-9D86-F9E9E750CEDC}" dt="2024-10-29T13:12:24.670" v="19" actId="20577"/>
        <pc:sldMkLst>
          <pc:docMk/>
          <pc:sldMk cId="2802654919" sldId="333"/>
        </pc:sldMkLst>
      </pc:sldChg>
      <pc:sldChg chg="modNotesTx">
        <pc:chgData name="Jane Stephens" userId="3920a292-0797-4064-85b7-3c0be0acee58" providerId="ADAL" clId="{CF84327F-C7AB-4B70-9D86-F9E9E750CEDC}" dt="2024-10-29T13:17:41.219" v="151" actId="20577"/>
        <pc:sldMkLst>
          <pc:docMk/>
          <pc:sldMk cId="1348290652" sldId="334"/>
        </pc:sldMkLst>
      </pc:sldChg>
      <pc:sldChg chg="modNotesTx">
        <pc:chgData name="Jane Stephens" userId="3920a292-0797-4064-85b7-3c0be0acee58" providerId="ADAL" clId="{CF84327F-C7AB-4B70-9D86-F9E9E750CEDC}" dt="2024-10-29T13:18:36.056" v="152" actId="20577"/>
        <pc:sldMkLst>
          <pc:docMk/>
          <pc:sldMk cId="3998930780" sldId="336"/>
        </pc:sldMkLst>
      </pc:sldChg>
      <pc:sldChg chg="modNotesTx">
        <pc:chgData name="Jane Stephens" userId="3920a292-0797-4064-85b7-3c0be0acee58" providerId="ADAL" clId="{CF84327F-C7AB-4B70-9D86-F9E9E750CEDC}" dt="2024-10-29T13:20:46.690" v="153" actId="20577"/>
        <pc:sldMkLst>
          <pc:docMk/>
          <pc:sldMk cId="1950420228" sldId="339"/>
        </pc:sldMkLst>
      </pc:sldChg>
    </pc:docChg>
  </pc:docChgLst>
  <pc:docChgLst>
    <pc:chgData name="Nadia Schmidt" userId="35812a9f-6b64-4c39-b488-2c86e453c0d9" providerId="ADAL" clId="{FC47A203-4CA4-824A-BAA1-D018EF38F08A}"/>
    <pc:docChg chg="modMainMaster">
      <pc:chgData name="Nadia Schmidt" userId="35812a9f-6b64-4c39-b488-2c86e453c0d9" providerId="ADAL" clId="{FC47A203-4CA4-824A-BAA1-D018EF38F08A}" dt="2024-10-30T23:24:09.023" v="4"/>
      <pc:docMkLst>
        <pc:docMk/>
      </pc:docMkLst>
      <pc:sldMasterChg chg="setBg modSldLayout">
        <pc:chgData name="Nadia Schmidt" userId="35812a9f-6b64-4c39-b488-2c86e453c0d9" providerId="ADAL" clId="{FC47A203-4CA4-824A-BAA1-D018EF38F08A}" dt="2024-10-30T23:24:09.023" v="4"/>
        <pc:sldMasterMkLst>
          <pc:docMk/>
          <pc:sldMasterMk cId="4184342923" sldId="2147483648"/>
        </pc:sldMasterMkLst>
        <pc:sldLayoutChg chg="setBg">
          <pc:chgData name="Nadia Schmidt" userId="35812a9f-6b64-4c39-b488-2c86e453c0d9" providerId="ADAL" clId="{FC47A203-4CA4-824A-BAA1-D018EF38F08A}" dt="2024-10-30T23:24:09.023" v="4"/>
          <pc:sldLayoutMkLst>
            <pc:docMk/>
            <pc:sldMasterMk cId="4184342923" sldId="2147483648"/>
            <pc:sldLayoutMk cId="4155194031" sldId="2147483649"/>
          </pc:sldLayoutMkLst>
        </pc:sldLayoutChg>
        <pc:sldLayoutChg chg="setBg">
          <pc:chgData name="Nadia Schmidt" userId="35812a9f-6b64-4c39-b488-2c86e453c0d9" providerId="ADAL" clId="{FC47A203-4CA4-824A-BAA1-D018EF38F08A}" dt="2024-10-30T23:24:05.677" v="2"/>
          <pc:sldLayoutMkLst>
            <pc:docMk/>
            <pc:sldMasterMk cId="4184342923" sldId="2147483648"/>
            <pc:sldLayoutMk cId="4082585427" sldId="2147483650"/>
          </pc:sldLayoutMkLst>
        </pc:sldLayoutChg>
        <pc:sldLayoutChg chg="setBg">
          <pc:chgData name="Nadia Schmidt" userId="35812a9f-6b64-4c39-b488-2c86e453c0d9" providerId="ADAL" clId="{FC47A203-4CA4-824A-BAA1-D018EF38F08A}" dt="2024-10-30T23:24:05.677" v="2"/>
          <pc:sldLayoutMkLst>
            <pc:docMk/>
            <pc:sldMasterMk cId="4184342923" sldId="2147483648"/>
            <pc:sldLayoutMk cId="2705895401" sldId="2147483654"/>
          </pc:sldLayoutMkLst>
        </pc:sldLayoutChg>
        <pc:sldLayoutChg chg="setBg">
          <pc:chgData name="Nadia Schmidt" userId="35812a9f-6b64-4c39-b488-2c86e453c0d9" providerId="ADAL" clId="{FC47A203-4CA4-824A-BAA1-D018EF38F08A}" dt="2024-10-30T23:24:05.677" v="2"/>
          <pc:sldLayoutMkLst>
            <pc:docMk/>
            <pc:sldMasterMk cId="4184342923" sldId="2147483648"/>
            <pc:sldLayoutMk cId="822275448" sldId="2147483655"/>
          </pc:sldLayoutMkLst>
        </pc:sldLayoutChg>
        <pc:sldLayoutChg chg="setBg">
          <pc:chgData name="Nadia Schmidt" userId="35812a9f-6b64-4c39-b488-2c86e453c0d9" providerId="ADAL" clId="{FC47A203-4CA4-824A-BAA1-D018EF38F08A}" dt="2024-10-30T23:24:05.677" v="2"/>
          <pc:sldLayoutMkLst>
            <pc:docMk/>
            <pc:sldMasterMk cId="4184342923" sldId="2147483648"/>
            <pc:sldLayoutMk cId="260451524" sldId="2147483657"/>
          </pc:sldLayoutMkLst>
        </pc:sldLayoutChg>
        <pc:sldLayoutChg chg="setBg">
          <pc:chgData name="Nadia Schmidt" userId="35812a9f-6b64-4c39-b488-2c86e453c0d9" providerId="ADAL" clId="{FC47A203-4CA4-824A-BAA1-D018EF38F08A}" dt="2024-10-30T23:24:05.677" v="2"/>
          <pc:sldLayoutMkLst>
            <pc:docMk/>
            <pc:sldMasterMk cId="4184342923" sldId="2147483648"/>
            <pc:sldLayoutMk cId="2243228518" sldId="2147483659"/>
          </pc:sldLayoutMkLst>
        </pc:sldLayoutChg>
        <pc:sldLayoutChg chg="setBg">
          <pc:chgData name="Nadia Schmidt" userId="35812a9f-6b64-4c39-b488-2c86e453c0d9" providerId="ADAL" clId="{FC47A203-4CA4-824A-BAA1-D018EF38F08A}" dt="2024-10-30T23:24:05.677" v="2"/>
          <pc:sldLayoutMkLst>
            <pc:docMk/>
            <pc:sldMasterMk cId="4184342923" sldId="2147483648"/>
            <pc:sldLayoutMk cId="590821640" sldId="2147483660"/>
          </pc:sldLayoutMkLst>
        </pc:sldLayoutChg>
      </pc:sldMasterChg>
    </pc:docChg>
  </pc:docChgLst>
  <pc:docChgLst>
    <pc:chgData name="Jane Stephens" userId="3920a292-0797-4064-85b7-3c0be0acee58" providerId="ADAL" clId="{1FF8EAF9-A3AC-478D-AB25-4DD572C4904C}"/>
    <pc:docChg chg="modSld">
      <pc:chgData name="Jane Stephens" userId="3920a292-0797-4064-85b7-3c0be0acee58" providerId="ADAL" clId="{1FF8EAF9-A3AC-478D-AB25-4DD572C4904C}" dt="2024-10-30T00:49:01.536" v="286" actId="20577"/>
      <pc:docMkLst>
        <pc:docMk/>
      </pc:docMkLst>
      <pc:sldChg chg="modSp mod">
        <pc:chgData name="Jane Stephens" userId="3920a292-0797-4064-85b7-3c0be0acee58" providerId="ADAL" clId="{1FF8EAF9-A3AC-478D-AB25-4DD572C4904C}" dt="2024-10-30T00:24:17.088" v="12" actId="20577"/>
        <pc:sldMkLst>
          <pc:docMk/>
          <pc:sldMk cId="363709176" sldId="304"/>
        </pc:sldMkLst>
        <pc:spChg chg="mod">
          <ac:chgData name="Jane Stephens" userId="3920a292-0797-4064-85b7-3c0be0acee58" providerId="ADAL" clId="{1FF8EAF9-A3AC-478D-AB25-4DD572C4904C}" dt="2024-10-30T00:24:17.088" v="12" actId="20577"/>
          <ac:spMkLst>
            <pc:docMk/>
            <pc:sldMk cId="363709176" sldId="304"/>
            <ac:spMk id="4" creationId="{50AF4430-2829-698B-3D19-2A10CD9404C4}"/>
          </ac:spMkLst>
        </pc:spChg>
      </pc:sldChg>
      <pc:sldChg chg="modNotesTx">
        <pc:chgData name="Jane Stephens" userId="3920a292-0797-4064-85b7-3c0be0acee58" providerId="ADAL" clId="{1FF8EAF9-A3AC-478D-AB25-4DD572C4904C}" dt="2024-10-30T00:30:02.410" v="37" actId="20577"/>
        <pc:sldMkLst>
          <pc:docMk/>
          <pc:sldMk cId="1406843707" sldId="326"/>
        </pc:sldMkLst>
      </pc:sldChg>
      <pc:sldChg chg="modNotesTx">
        <pc:chgData name="Jane Stephens" userId="3920a292-0797-4064-85b7-3c0be0acee58" providerId="ADAL" clId="{1FF8EAF9-A3AC-478D-AB25-4DD572C4904C}" dt="2024-10-30T00:41:36.691" v="39" actId="20577"/>
        <pc:sldMkLst>
          <pc:docMk/>
          <pc:sldMk cId="2395949107" sldId="331"/>
        </pc:sldMkLst>
      </pc:sldChg>
      <pc:sldChg chg="modNotesTx">
        <pc:chgData name="Jane Stephens" userId="3920a292-0797-4064-85b7-3c0be0acee58" providerId="ADAL" clId="{1FF8EAF9-A3AC-478D-AB25-4DD572C4904C}" dt="2024-10-30T00:45:29.176" v="197" actId="20577"/>
        <pc:sldMkLst>
          <pc:docMk/>
          <pc:sldMk cId="1003477980" sldId="335"/>
        </pc:sldMkLst>
      </pc:sldChg>
      <pc:sldChg chg="modNotesTx">
        <pc:chgData name="Jane Stephens" userId="3920a292-0797-4064-85b7-3c0be0acee58" providerId="ADAL" clId="{1FF8EAF9-A3AC-478D-AB25-4DD572C4904C}" dt="2024-10-30T00:49:01.536" v="286" actId="20577"/>
        <pc:sldMkLst>
          <pc:docMk/>
          <pc:sldMk cId="1950420228" sldId="339"/>
        </pc:sldMkLst>
      </pc:sldChg>
    </pc:docChg>
  </pc:docChgLst>
  <pc:docChgLst>
    <pc:chgData name="Nadia Schmidt" userId="35812a9f-6b64-4c39-b488-2c86e453c0d9" providerId="ADAL" clId="{5D94D753-630A-D64D-B056-7D10E2DCA858}"/>
    <pc:docChg chg="undo custSel modSld">
      <pc:chgData name="Nadia Schmidt" userId="35812a9f-6b64-4c39-b488-2c86e453c0d9" providerId="ADAL" clId="{5D94D753-630A-D64D-B056-7D10E2DCA858}" dt="2024-10-29T23:48:09.278" v="98" actId="2165"/>
      <pc:docMkLst>
        <pc:docMk/>
      </pc:docMkLst>
      <pc:sldChg chg="modNotesTx">
        <pc:chgData name="Nadia Schmidt" userId="35812a9f-6b64-4c39-b488-2c86e453c0d9" providerId="ADAL" clId="{5D94D753-630A-D64D-B056-7D10E2DCA858}" dt="2024-10-29T23:41:27.094" v="4" actId="20577"/>
        <pc:sldMkLst>
          <pc:docMk/>
          <pc:sldMk cId="3864684114" sldId="256"/>
        </pc:sldMkLst>
      </pc:sldChg>
      <pc:sldChg chg="modSp mod">
        <pc:chgData name="Nadia Schmidt" userId="35812a9f-6b64-4c39-b488-2c86e453c0d9" providerId="ADAL" clId="{5D94D753-630A-D64D-B056-7D10E2DCA858}" dt="2024-10-29T23:41:44.321" v="7" actId="12"/>
        <pc:sldMkLst>
          <pc:docMk/>
          <pc:sldMk cId="4178031503" sldId="263"/>
        </pc:sldMkLst>
        <pc:spChg chg="mod">
          <ac:chgData name="Nadia Schmidt" userId="35812a9f-6b64-4c39-b488-2c86e453c0d9" providerId="ADAL" clId="{5D94D753-630A-D64D-B056-7D10E2DCA858}" dt="2024-10-29T23:41:44.321" v="7" actId="12"/>
          <ac:spMkLst>
            <pc:docMk/>
            <pc:sldMk cId="4178031503" sldId="263"/>
            <ac:spMk id="4" creationId="{E91CDF9A-BF84-20A7-84DA-4E63C581331A}"/>
          </ac:spMkLst>
        </pc:spChg>
      </pc:sldChg>
      <pc:sldChg chg="modSp mod">
        <pc:chgData name="Nadia Schmidt" userId="35812a9f-6b64-4c39-b488-2c86e453c0d9" providerId="ADAL" clId="{5D94D753-630A-D64D-B056-7D10E2DCA858}" dt="2024-10-29T23:41:47.484" v="8" actId="12"/>
        <pc:sldMkLst>
          <pc:docMk/>
          <pc:sldMk cId="1787464218" sldId="270"/>
        </pc:sldMkLst>
        <pc:spChg chg="mod">
          <ac:chgData name="Nadia Schmidt" userId="35812a9f-6b64-4c39-b488-2c86e453c0d9" providerId="ADAL" clId="{5D94D753-630A-D64D-B056-7D10E2DCA858}" dt="2024-10-29T23:41:47.484" v="8" actId="12"/>
          <ac:spMkLst>
            <pc:docMk/>
            <pc:sldMk cId="1787464218" sldId="270"/>
            <ac:spMk id="9" creationId="{79A2DCE6-7B76-6DA7-1F70-CA128F6D2E43}"/>
          </ac:spMkLst>
        </pc:spChg>
      </pc:sldChg>
      <pc:sldChg chg="delSp modSp mod">
        <pc:chgData name="Nadia Schmidt" userId="35812a9f-6b64-4c39-b488-2c86e453c0d9" providerId="ADAL" clId="{5D94D753-630A-D64D-B056-7D10E2DCA858}" dt="2024-10-29T23:42:08.054" v="12" actId="1076"/>
        <pc:sldMkLst>
          <pc:docMk/>
          <pc:sldMk cId="3549956457" sldId="303"/>
        </pc:sldMkLst>
        <pc:spChg chg="mod">
          <ac:chgData name="Nadia Schmidt" userId="35812a9f-6b64-4c39-b488-2c86e453c0d9" providerId="ADAL" clId="{5D94D753-630A-D64D-B056-7D10E2DCA858}" dt="2024-10-29T23:42:08.054" v="12" actId="1076"/>
          <ac:spMkLst>
            <pc:docMk/>
            <pc:sldMk cId="3549956457" sldId="303"/>
            <ac:spMk id="6" creationId="{1557DF79-B501-CA74-9093-A207ED44515A}"/>
          </ac:spMkLst>
        </pc:spChg>
        <pc:spChg chg="del">
          <ac:chgData name="Nadia Schmidt" userId="35812a9f-6b64-4c39-b488-2c86e453c0d9" providerId="ADAL" clId="{5D94D753-630A-D64D-B056-7D10E2DCA858}" dt="2024-10-29T23:41:57.932" v="9" actId="478"/>
          <ac:spMkLst>
            <pc:docMk/>
            <pc:sldMk cId="3549956457" sldId="303"/>
            <ac:spMk id="7" creationId="{17E84D16-774B-A4C4-6B9F-574C73CFDE44}"/>
          </ac:spMkLst>
        </pc:spChg>
      </pc:sldChg>
      <pc:sldChg chg="modSp mod">
        <pc:chgData name="Nadia Schmidt" userId="35812a9f-6b64-4c39-b488-2c86e453c0d9" providerId="ADAL" clId="{5D94D753-630A-D64D-B056-7D10E2DCA858}" dt="2024-10-29T23:42:12.369" v="13" actId="12"/>
        <pc:sldMkLst>
          <pc:docMk/>
          <pc:sldMk cId="363709176" sldId="304"/>
        </pc:sldMkLst>
        <pc:spChg chg="mod">
          <ac:chgData name="Nadia Schmidt" userId="35812a9f-6b64-4c39-b488-2c86e453c0d9" providerId="ADAL" clId="{5D94D753-630A-D64D-B056-7D10E2DCA858}" dt="2024-10-29T23:42:12.369" v="13" actId="12"/>
          <ac:spMkLst>
            <pc:docMk/>
            <pc:sldMk cId="363709176" sldId="304"/>
            <ac:spMk id="4" creationId="{50AF4430-2829-698B-3D19-2A10CD9404C4}"/>
          </ac:spMkLst>
        </pc:spChg>
      </pc:sldChg>
      <pc:sldChg chg="modSp mod">
        <pc:chgData name="Nadia Schmidt" userId="35812a9f-6b64-4c39-b488-2c86e453c0d9" providerId="ADAL" clId="{5D94D753-630A-D64D-B056-7D10E2DCA858}" dt="2024-10-29T23:42:53.116" v="16" actId="208"/>
        <pc:sldMkLst>
          <pc:docMk/>
          <pc:sldMk cId="3181854146" sldId="325"/>
        </pc:sldMkLst>
        <pc:spChg chg="mod">
          <ac:chgData name="Nadia Schmidt" userId="35812a9f-6b64-4c39-b488-2c86e453c0d9" providerId="ADAL" clId="{5D94D753-630A-D64D-B056-7D10E2DCA858}" dt="2024-10-29T23:42:53.116" v="16" actId="208"/>
          <ac:spMkLst>
            <pc:docMk/>
            <pc:sldMk cId="3181854146" sldId="325"/>
            <ac:spMk id="7" creationId="{96DAA7BE-7605-3E50-C894-C8786BE5740C}"/>
          </ac:spMkLst>
        </pc:spChg>
        <pc:spChg chg="mod">
          <ac:chgData name="Nadia Schmidt" userId="35812a9f-6b64-4c39-b488-2c86e453c0d9" providerId="ADAL" clId="{5D94D753-630A-D64D-B056-7D10E2DCA858}" dt="2024-10-29T23:42:48.531" v="15" actId="1582"/>
          <ac:spMkLst>
            <pc:docMk/>
            <pc:sldMk cId="3181854146" sldId="325"/>
            <ac:spMk id="10" creationId="{FDCFEEFC-BFEB-9EF4-044D-2388C0F338FB}"/>
          </ac:spMkLst>
        </pc:spChg>
      </pc:sldChg>
      <pc:sldChg chg="addSp modSp mod">
        <pc:chgData name="Nadia Schmidt" userId="35812a9f-6b64-4c39-b488-2c86e453c0d9" providerId="ADAL" clId="{5D94D753-630A-D64D-B056-7D10E2DCA858}" dt="2024-10-29T23:45:26.252" v="62" actId="207"/>
        <pc:sldMkLst>
          <pc:docMk/>
          <pc:sldMk cId="1406843707" sldId="326"/>
        </pc:sldMkLst>
        <pc:graphicFrameChg chg="mod modGraphic">
          <ac:chgData name="Nadia Schmidt" userId="35812a9f-6b64-4c39-b488-2c86e453c0d9" providerId="ADAL" clId="{5D94D753-630A-D64D-B056-7D10E2DCA858}" dt="2024-10-29T23:45:26.252" v="62" actId="207"/>
          <ac:graphicFrameMkLst>
            <pc:docMk/>
            <pc:sldMk cId="1406843707" sldId="326"/>
            <ac:graphicFrameMk id="21" creationId="{97B646F3-E679-BEE4-AAAA-A66CE3DFE474}"/>
          </ac:graphicFrameMkLst>
        </pc:graphicFrameChg>
        <pc:picChg chg="add mod">
          <ac:chgData name="Nadia Schmidt" userId="35812a9f-6b64-4c39-b488-2c86e453c0d9" providerId="ADAL" clId="{5D94D753-630A-D64D-B056-7D10E2DCA858}" dt="2024-10-29T23:44:21.758" v="61"/>
          <ac:picMkLst>
            <pc:docMk/>
            <pc:sldMk cId="1406843707" sldId="326"/>
            <ac:picMk id="2" creationId="{BE1503EC-FAC3-A78F-7BB5-024CBB069D09}"/>
          </ac:picMkLst>
        </pc:picChg>
        <pc:picChg chg="mod">
          <ac:chgData name="Nadia Schmidt" userId="35812a9f-6b64-4c39-b488-2c86e453c0d9" providerId="ADAL" clId="{5D94D753-630A-D64D-B056-7D10E2DCA858}" dt="2024-10-29T23:43:22.749" v="18" actId="1076"/>
          <ac:picMkLst>
            <pc:docMk/>
            <pc:sldMk cId="1406843707" sldId="326"/>
            <ac:picMk id="1034" creationId="{1FD74BCD-E647-6258-885C-068D226240C5}"/>
          </ac:picMkLst>
        </pc:picChg>
        <pc:picChg chg="mod">
          <ac:chgData name="Nadia Schmidt" userId="35812a9f-6b64-4c39-b488-2c86e453c0d9" providerId="ADAL" clId="{5D94D753-630A-D64D-B056-7D10E2DCA858}" dt="2024-10-29T23:43:22.749" v="18" actId="1076"/>
          <ac:picMkLst>
            <pc:docMk/>
            <pc:sldMk cId="1406843707" sldId="326"/>
            <ac:picMk id="1044" creationId="{D16C7C20-2430-7A2C-A3BC-2DFECC197F85}"/>
          </ac:picMkLst>
        </pc:picChg>
      </pc:sldChg>
      <pc:sldChg chg="modSp mod">
        <pc:chgData name="Nadia Schmidt" userId="35812a9f-6b64-4c39-b488-2c86e453c0d9" providerId="ADAL" clId="{5D94D753-630A-D64D-B056-7D10E2DCA858}" dt="2024-10-29T23:42:38.192" v="14" actId="1582"/>
        <pc:sldMkLst>
          <pc:docMk/>
          <pc:sldMk cId="330059346" sldId="328"/>
        </pc:sldMkLst>
        <pc:picChg chg="mod">
          <ac:chgData name="Nadia Schmidt" userId="35812a9f-6b64-4c39-b488-2c86e453c0d9" providerId="ADAL" clId="{5D94D753-630A-D64D-B056-7D10E2DCA858}" dt="2024-10-29T23:42:38.192" v="14" actId="1582"/>
          <ac:picMkLst>
            <pc:docMk/>
            <pc:sldMk cId="330059346" sldId="328"/>
            <ac:picMk id="10" creationId="{BE474A12-499E-E27D-BFAE-EB41345EADE0}"/>
          </ac:picMkLst>
        </pc:picChg>
        <pc:picChg chg="mod">
          <ac:chgData name="Nadia Schmidt" userId="35812a9f-6b64-4c39-b488-2c86e453c0d9" providerId="ADAL" clId="{5D94D753-630A-D64D-B056-7D10E2DCA858}" dt="2024-10-29T23:42:38.192" v="14" actId="1582"/>
          <ac:picMkLst>
            <pc:docMk/>
            <pc:sldMk cId="330059346" sldId="328"/>
            <ac:picMk id="11" creationId="{B7769B30-D375-9887-A006-859F35615627}"/>
          </ac:picMkLst>
        </pc:picChg>
      </pc:sldChg>
      <pc:sldChg chg="modSp">
        <pc:chgData name="Nadia Schmidt" userId="35812a9f-6b64-4c39-b488-2c86e453c0d9" providerId="ADAL" clId="{5D94D753-630A-D64D-B056-7D10E2DCA858}" dt="2024-10-29T23:46:21.598" v="64"/>
        <pc:sldMkLst>
          <pc:docMk/>
          <pc:sldMk cId="1811376852" sldId="332"/>
        </pc:sldMkLst>
        <pc:graphicFrameChg chg="mod">
          <ac:chgData name="Nadia Schmidt" userId="35812a9f-6b64-4c39-b488-2c86e453c0d9" providerId="ADAL" clId="{5D94D753-630A-D64D-B056-7D10E2DCA858}" dt="2024-10-29T23:46:21.598" v="64"/>
          <ac:graphicFrameMkLst>
            <pc:docMk/>
            <pc:sldMk cId="1811376852" sldId="332"/>
            <ac:graphicFrameMk id="22" creationId="{422B456E-5BBB-FCFF-CBE7-781503FC0607}"/>
          </ac:graphicFrameMkLst>
        </pc:graphicFrameChg>
      </pc:sldChg>
      <pc:sldChg chg="modSp mod">
        <pc:chgData name="Nadia Schmidt" userId="35812a9f-6b64-4c39-b488-2c86e453c0d9" providerId="ADAL" clId="{5D94D753-630A-D64D-B056-7D10E2DCA858}" dt="2024-10-29T23:47:18.484" v="92"/>
        <pc:sldMkLst>
          <pc:docMk/>
          <pc:sldMk cId="1348290652" sldId="334"/>
        </pc:sldMkLst>
        <pc:graphicFrameChg chg="mod modGraphic">
          <ac:chgData name="Nadia Schmidt" userId="35812a9f-6b64-4c39-b488-2c86e453c0d9" providerId="ADAL" clId="{5D94D753-630A-D64D-B056-7D10E2DCA858}" dt="2024-10-29T23:47:18.484" v="92"/>
          <ac:graphicFrameMkLst>
            <pc:docMk/>
            <pc:sldMk cId="1348290652" sldId="334"/>
            <ac:graphicFrameMk id="22" creationId="{C4F5EEB1-D67F-46D8-56A0-104E127F8CEA}"/>
          </ac:graphicFrameMkLst>
        </pc:graphicFrameChg>
      </pc:sldChg>
      <pc:sldChg chg="delSp modSp mod">
        <pc:chgData name="Nadia Schmidt" userId="35812a9f-6b64-4c39-b488-2c86e453c0d9" providerId="ADAL" clId="{5D94D753-630A-D64D-B056-7D10E2DCA858}" dt="2024-10-29T23:48:09.278" v="98" actId="2165"/>
        <pc:sldMkLst>
          <pc:docMk/>
          <pc:sldMk cId="546467401" sldId="337"/>
        </pc:sldMkLst>
        <pc:graphicFrameChg chg="modGraphic">
          <ac:chgData name="Nadia Schmidt" userId="35812a9f-6b64-4c39-b488-2c86e453c0d9" providerId="ADAL" clId="{5D94D753-630A-D64D-B056-7D10E2DCA858}" dt="2024-10-29T23:48:09.278" v="98" actId="2165"/>
          <ac:graphicFrameMkLst>
            <pc:docMk/>
            <pc:sldMk cId="546467401" sldId="337"/>
            <ac:graphicFrameMk id="20" creationId="{B1A725B1-E49F-9B1E-3432-5062282DE936}"/>
          </ac:graphicFrameMkLst>
        </pc:graphicFrameChg>
        <pc:picChg chg="del">
          <ac:chgData name="Nadia Schmidt" userId="35812a9f-6b64-4c39-b488-2c86e453c0d9" providerId="ADAL" clId="{5D94D753-630A-D64D-B056-7D10E2DCA858}" dt="2024-10-29T23:47:59.518" v="95" actId="478"/>
          <ac:picMkLst>
            <pc:docMk/>
            <pc:sldMk cId="546467401" sldId="337"/>
            <ac:picMk id="1032" creationId="{E2F82CA6-DC34-9FED-595E-CDA61DC0AF0D}"/>
          </ac:picMkLst>
        </pc:picChg>
        <pc:picChg chg="del">
          <ac:chgData name="Nadia Schmidt" userId="35812a9f-6b64-4c39-b488-2c86e453c0d9" providerId="ADAL" clId="{5D94D753-630A-D64D-B056-7D10E2DCA858}" dt="2024-10-29T23:48:00.028" v="96" actId="478"/>
          <ac:picMkLst>
            <pc:docMk/>
            <pc:sldMk cId="546467401" sldId="337"/>
            <ac:picMk id="1046" creationId="{D84EA7EB-5561-F84D-C1B6-6EDA6893A8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7535C2-BF1D-D083-AB7A-80B34BD8E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7CDC053-46E1-176D-83DB-30CCAC8F5A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A128BD-2E8A-4EE8-AE3A-7E0FD2814895}" type="datetimeFigureOut">
              <a:rPr lang="en-AU" smtClean="0"/>
              <a:t>16/12/2024</a:t>
            </a:fld>
            <a:endParaRPr lang="en-AU"/>
          </a:p>
        </p:txBody>
      </p:sp>
      <p:sp>
        <p:nvSpPr>
          <p:cNvPr id="4" name="Footer Placeholder 3">
            <a:extLst>
              <a:ext uri="{FF2B5EF4-FFF2-40B4-BE49-F238E27FC236}">
                <a16:creationId xmlns:a16="http://schemas.microsoft.com/office/drawing/2014/main" id="{E8958F4A-77C9-595B-4A5D-89706184C3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4152583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E1CD1-849A-46AB-AF5B-16E481F92D32}" type="datetimeFigureOut">
              <a:rPr lang="en-AU" smtClean="0"/>
              <a:t>16/12/2024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C3C91-ADBA-4EDE-B092-8E7E78CD9730}" type="slidenum">
              <a:rPr lang="en-AU" smtClean="0"/>
              <a:t>‹#›</a:t>
            </a:fld>
            <a:endParaRPr lang="en-AU"/>
          </a:p>
        </p:txBody>
      </p:sp>
    </p:spTree>
    <p:extLst>
      <p:ext uri="{BB962C8B-B14F-4D97-AF65-F5344CB8AC3E}">
        <p14:creationId xmlns:p14="http://schemas.microsoft.com/office/powerpoint/2010/main" val="52712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387848388/14e8a7914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yriad Pro"/>
              </a:rPr>
              <a:t>Facilitator notes</a:t>
            </a:r>
          </a:p>
          <a:p>
            <a:endParaRPr lang="en-AU" b="1" i="1" dirty="0">
              <a:latin typeface="Myriad Pro"/>
            </a:endParaRPr>
          </a:p>
          <a:p>
            <a:r>
              <a:rPr lang="en-AU" b="1" i="1" dirty="0">
                <a:latin typeface="Myriad Pro"/>
              </a:rPr>
              <a:t>Key points</a:t>
            </a:r>
          </a:p>
          <a:p>
            <a:pPr marL="171450" indent="-171450">
              <a:buFont typeface="Arial" panose="020B0604020202020204" pitchFamily="34" charset="0"/>
              <a:buChar char="•"/>
            </a:pPr>
            <a:r>
              <a:rPr lang="en-AU" sz="1200" dirty="0">
                <a:solidFill>
                  <a:schemeClr val="tx1"/>
                </a:solidFill>
                <a:latin typeface="Myriad Pro"/>
              </a:rPr>
              <a:t>It is recommended that before you run this session with your team that you have:</a:t>
            </a:r>
            <a:r>
              <a:rPr lang="en-AU" dirty="0">
                <a:latin typeface="Myriad Pro"/>
              </a:rPr>
              <a:t> </a:t>
            </a:r>
            <a:endParaRPr lang="en-AU" sz="1200" dirty="0">
              <a:solidFill>
                <a:schemeClr val="tx1"/>
              </a:solidFill>
              <a:latin typeface="Myriad Pro" panose="020B0503030403020204" pitchFamily="34" charset="0"/>
            </a:endParaRPr>
          </a:p>
          <a:p>
            <a:pPr marL="628650" lvl="1" indent="-171450">
              <a:buFont typeface="Arial" panose="020B0604020202020204" pitchFamily="34" charset="0"/>
              <a:buChar char="•"/>
            </a:pPr>
            <a:r>
              <a:rPr lang="en-AU" sz="1200" i="0" dirty="0">
                <a:solidFill>
                  <a:schemeClr val="tx1"/>
                </a:solidFill>
                <a:latin typeface="Myriad Pro"/>
              </a:rPr>
              <a:t>Introduced the caring@home resources. If time allows, you may be able to run a separate session using the PowerPoint Introducing the caring@home resources. This is available on the website</a:t>
            </a:r>
            <a:r>
              <a:rPr lang="en-AU" i="0" dirty="0">
                <a:latin typeface="Myriad Pro"/>
              </a:rPr>
              <a:t> </a:t>
            </a:r>
          </a:p>
          <a:p>
            <a:pPr marL="628650" lvl="1" indent="-171450">
              <a:buFont typeface="Arial" panose="020B0604020202020204" pitchFamily="34" charset="0"/>
              <a:buChar char="•"/>
            </a:pPr>
            <a:r>
              <a:rPr lang="en-AU" sz="1200" i="0" dirty="0">
                <a:solidFill>
                  <a:schemeClr val="tx1"/>
                </a:solidFill>
                <a:latin typeface="Myriad Pro"/>
              </a:rPr>
              <a:t>Completed the online modules </a:t>
            </a:r>
            <a:r>
              <a:rPr lang="en-AU" sz="1200" i="0" dirty="0">
                <a:latin typeface="Myriad Pro"/>
              </a:rPr>
              <a:t>on</a:t>
            </a:r>
            <a:r>
              <a:rPr lang="en-AU" sz="1200" i="0" dirty="0">
                <a:solidFill>
                  <a:schemeClr val="tx1"/>
                </a:solidFill>
                <a:latin typeface="Myriad Pro"/>
              </a:rPr>
              <a:t> the caring@home website</a:t>
            </a:r>
          </a:p>
          <a:p>
            <a:pPr marL="628650" lvl="1" indent="-171450">
              <a:buFont typeface="Arial" panose="020B0604020202020204" pitchFamily="34" charset="0"/>
              <a:buChar char="•"/>
            </a:pPr>
            <a:r>
              <a:rPr lang="en-AU" sz="1200" dirty="0">
                <a:solidFill>
                  <a:schemeClr val="tx1"/>
                </a:solidFill>
                <a:latin typeface="Myriad Pro"/>
              </a:rPr>
              <a:t>Watched the</a:t>
            </a:r>
            <a:r>
              <a:rPr lang="en-AU" sz="1200" dirty="0">
                <a:latin typeface="Myriad Pro"/>
              </a:rPr>
              <a:t> </a:t>
            </a:r>
            <a:r>
              <a:rPr lang="en-AU" sz="1200" dirty="0">
                <a:solidFill>
                  <a:schemeClr val="tx1"/>
                </a:solidFill>
                <a:latin typeface="Myriad Pro"/>
              </a:rPr>
              <a:t>carer</a:t>
            </a:r>
            <a:r>
              <a:rPr lang="en-AU" sz="1200" dirty="0">
                <a:latin typeface="Myriad Pro"/>
              </a:rPr>
              <a:t>/family</a:t>
            </a:r>
            <a:r>
              <a:rPr lang="en-AU" sz="1200" dirty="0">
                <a:solidFill>
                  <a:schemeClr val="tx1"/>
                </a:solidFill>
                <a:latin typeface="Myriad Pro"/>
              </a:rPr>
              <a:t> training videos</a:t>
            </a:r>
          </a:p>
          <a:p>
            <a:pPr marL="628650" lvl="1" indent="-171450">
              <a:buFont typeface="Arial" panose="020B0604020202020204" pitchFamily="34" charset="0"/>
              <a:buChar char="•"/>
              <a:defRPr/>
            </a:pPr>
            <a:r>
              <a:rPr lang="en-AU" sz="1200" dirty="0">
                <a:solidFill>
                  <a:schemeClr val="tx1"/>
                </a:solidFill>
                <a:latin typeface="Myriad Pro"/>
              </a:rPr>
              <a:t>Obtained and familiarised yourself with all the resources for carers</a:t>
            </a:r>
            <a:r>
              <a:rPr lang="en-AU" sz="1200" dirty="0">
                <a:latin typeface="Myriad Pro"/>
              </a:rPr>
              <a:t>/</a:t>
            </a:r>
            <a:r>
              <a:rPr lang="en-AU" dirty="0">
                <a:latin typeface="Myriad Pro"/>
              </a:rPr>
              <a:t>families and</a:t>
            </a:r>
            <a:r>
              <a:rPr lang="en-AU" sz="1200" dirty="0">
                <a:latin typeface="Myriad Pro"/>
              </a:rPr>
              <a:t> health professionals</a:t>
            </a:r>
            <a:r>
              <a:rPr lang="en-AU" sz="1200" dirty="0">
                <a:solidFill>
                  <a:schemeClr val="tx1"/>
                </a:solidFill>
                <a:latin typeface="Myriad Pro"/>
              </a:rPr>
              <a:t> and how to access them</a:t>
            </a:r>
            <a:endParaRPr lang="en-AU" dirty="0"/>
          </a:p>
          <a:p>
            <a:endParaRPr lang="en-AU" dirty="0"/>
          </a:p>
        </p:txBody>
      </p:sp>
      <p:sp>
        <p:nvSpPr>
          <p:cNvPr id="4" name="Slide Number Placeholder 3"/>
          <p:cNvSpPr>
            <a:spLocks noGrp="1"/>
          </p:cNvSpPr>
          <p:nvPr>
            <p:ph type="sldNum" sz="quarter" idx="5"/>
          </p:nvPr>
        </p:nvSpPr>
        <p:spPr/>
        <p:txBody>
          <a:bodyPr/>
          <a:lstStyle/>
          <a:p>
            <a:fld id="{D9FC3C91-ADBA-4EDE-B092-8E7E78CD9730}" type="slidenum">
              <a:rPr lang="en-AU" smtClean="0"/>
              <a:t>1</a:t>
            </a:fld>
            <a:endParaRPr lang="en-AU"/>
          </a:p>
        </p:txBody>
      </p:sp>
    </p:spTree>
    <p:extLst>
      <p:ext uri="{BB962C8B-B14F-4D97-AF65-F5344CB8AC3E}">
        <p14:creationId xmlns:p14="http://schemas.microsoft.com/office/powerpoint/2010/main" val="394238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a:t>
            </a:r>
          </a:p>
          <a:p>
            <a:pPr>
              <a:defRPr/>
            </a:pPr>
            <a:endParaRPr lang="en-AU" b="1" dirty="0">
              <a:latin typeface="Myriad Pro" panose="020B0503030403020204" pitchFamily="34" charset="0"/>
            </a:endParaRPr>
          </a:p>
          <a:p>
            <a:pPr lvl="0">
              <a:defRPr/>
            </a:pPr>
            <a:r>
              <a:rPr lang="en-AU" b="1" i="1" dirty="0">
                <a:latin typeface="Myriad Pro"/>
              </a:rPr>
              <a:t>Key points</a:t>
            </a:r>
            <a:br>
              <a:rPr lang="en-AU" b="1" i="1" dirty="0">
                <a:latin typeface="Myriad Pro" panose="020B0503030403020204" pitchFamily="34" charset="0"/>
              </a:rPr>
            </a:br>
            <a:r>
              <a:rPr lang="en-AU" i="1" dirty="0">
                <a:latin typeface="Myriad Pro"/>
              </a:rPr>
              <a:t>Anticipatory prescribing</a:t>
            </a:r>
          </a:p>
          <a:p>
            <a:pPr marL="251460" indent="-251460">
              <a:spcAft>
                <a:spcPts val="600"/>
              </a:spcAft>
              <a:buFont typeface="Arial" panose="020B0604020202020204" pitchFamily="34" charset="0"/>
              <a:buChar char="•"/>
            </a:pPr>
            <a:r>
              <a:rPr lang="en-AU" dirty="0">
                <a:latin typeface="Myriad Pro"/>
              </a:rPr>
              <a:t>Anticipatory prescribing can be defined as the proactive prescribing of medicines that may be required to control common symptoms in the last days of life </a:t>
            </a:r>
          </a:p>
          <a:p>
            <a:pPr marL="251460" indent="-251460">
              <a:spcAft>
                <a:spcPts val="600"/>
              </a:spcAft>
              <a:buFont typeface="Arial" panose="020B0604020202020204" pitchFamily="34" charset="0"/>
              <a:buChar char="•"/>
            </a:pPr>
            <a:r>
              <a:rPr lang="en-AU" dirty="0">
                <a:latin typeface="Myriad Pro"/>
              </a:rPr>
              <a:t>Anticipatory prescribing is best practice for providing high-quality end-of-life care. It can help to avoid a crisis. It ensures medicines that are likely to be needed are already available in the home (7).</a:t>
            </a:r>
          </a:p>
          <a:p>
            <a:pPr lvl="0">
              <a:defRPr/>
            </a:pPr>
            <a:r>
              <a:rPr lang="en-AU" i="1" dirty="0">
                <a:latin typeface="Myriad Pro"/>
              </a:rPr>
              <a:t>Selecting the correct medicine</a:t>
            </a:r>
          </a:p>
          <a:p>
            <a:pPr marL="251460" indent="-251460" fontAlgn="t">
              <a:spcAft>
                <a:spcPts val="600"/>
              </a:spcAft>
              <a:buFont typeface="Arial" panose="020B0604020202020204" pitchFamily="34" charset="0"/>
              <a:buChar char="•"/>
            </a:pPr>
            <a:r>
              <a:rPr lang="en-AU" dirty="0">
                <a:latin typeface="Myriad Pro"/>
              </a:rPr>
              <a:t>Explain that every prepared medicine syringe must be correctly labelled. It is essential to carefully read the medicine syringe label to ensure that the right medicine has been selected for a particular breakthrough symptom </a:t>
            </a:r>
          </a:p>
          <a:p>
            <a:pPr marL="251460" indent="-251460" fontAlgn="t">
              <a:spcAft>
                <a:spcPts val="600"/>
              </a:spcAft>
              <a:buFont typeface="Arial" panose="020B0604020202020204" pitchFamily="34" charset="0"/>
              <a:buChar char="•"/>
            </a:pPr>
            <a:r>
              <a:rPr lang="en-AU" dirty="0">
                <a:latin typeface="Myriad Pro"/>
              </a:rPr>
              <a:t>The colour-coded labelling system, syringe labels and fridge/wall chart, are extra safety checks to support best practice of checking and reading the label on the syringe.</a:t>
            </a:r>
            <a:endParaRPr lang="en-AU" dirty="0">
              <a:latin typeface="Myriad Pro" panose="020B0503030403020204" pitchFamily="34" charset="0"/>
            </a:endParaRPr>
          </a:p>
          <a:p>
            <a:pPr marR="0" lvl="0" algn="l" defTabSz="457200" rtl="0" eaLnBrk="1" fontAlgn="auto" latinLnBrk="0" hangingPunct="1">
              <a:lnSpc>
                <a:spcPct val="100000"/>
              </a:lnSpc>
              <a:spcBef>
                <a:spcPts val="0"/>
              </a:spcBef>
              <a:spcAft>
                <a:spcPts val="0"/>
              </a:spcAft>
              <a:buClrTx/>
              <a:buSzTx/>
              <a:tabLst/>
              <a:defRPr/>
            </a:pPr>
            <a:endParaRPr lang="en-AU" dirty="0">
              <a:latin typeface="Myriad Pro" panose="020B0503030403020204" pitchFamily="34" charset="0"/>
            </a:endParaRPr>
          </a:p>
          <a:p>
            <a:pPr fontAlgn="t">
              <a:spcAft>
                <a:spcPts val="600"/>
              </a:spcAft>
            </a:pPr>
            <a:r>
              <a:rPr lang="en-AU" b="1" i="1" dirty="0">
                <a:latin typeface="Myriad Pro"/>
              </a:rPr>
              <a:t>Activity</a:t>
            </a:r>
            <a:endParaRPr lang="en-AU" b="1" i="1" dirty="0">
              <a:latin typeface="Myriad Pro" panose="020B0503030403020204" pitchFamily="34" charset="0"/>
            </a:endParaRPr>
          </a:p>
          <a:p>
            <a:pPr marL="171450" indent="-171450">
              <a:buFont typeface="Arial" panose="020B0604020202020204" pitchFamily="34" charset="0"/>
              <a:buChar char="•"/>
              <a:defRPr/>
            </a:pPr>
            <a:r>
              <a:rPr lang="en-AU" dirty="0">
                <a:latin typeface="Myriad Pro"/>
              </a:rPr>
              <a:t>It is recommended that you work through each clinical note and ask for participant comments/questions as you discuss</a:t>
            </a:r>
            <a:r>
              <a:rPr lang="en-AU" dirty="0"/>
              <a:t>. </a:t>
            </a:r>
            <a:endParaRPr lang="en-AU" dirty="0">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10</a:t>
            </a:fld>
            <a:endParaRPr lang="en-AU"/>
          </a:p>
        </p:txBody>
      </p:sp>
    </p:spTree>
    <p:extLst>
      <p:ext uri="{BB962C8B-B14F-4D97-AF65-F5344CB8AC3E}">
        <p14:creationId xmlns:p14="http://schemas.microsoft.com/office/powerpoint/2010/main" val="159824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DABBF-1295-94E6-A5E5-CC3FF1264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AFD6A-D87D-F603-1E75-C35A3472C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E4FB1-4D75-928A-A1AA-6D965A26DC49}"/>
              </a:ext>
            </a:extLst>
          </p:cNvPr>
          <p:cNvSpPr>
            <a:spLocks noGrp="1"/>
          </p:cNvSpPr>
          <p:nvPr>
            <p:ph type="body" idx="1"/>
          </p:nvPr>
        </p:nvSpPr>
        <p:spPr/>
        <p:txBody>
          <a:bodyPr/>
          <a:lstStyle/>
          <a:p>
            <a:pPr>
              <a:defRPr/>
            </a:pPr>
            <a:r>
              <a:rPr lang="en-AU" b="1" dirty="0">
                <a:latin typeface="Myriad Pro"/>
              </a:rPr>
              <a:t>Facilitator notes</a:t>
            </a:r>
          </a:p>
          <a:p>
            <a:pPr lvl="0">
              <a:defRPr/>
            </a:pPr>
            <a:endParaRPr lang="en-AU" b="1" i="1" dirty="0">
              <a:latin typeface="Myriad Pro" panose="020B0503030403020204" pitchFamily="34" charset="0"/>
            </a:endParaRPr>
          </a:p>
          <a:p>
            <a:pPr lvl="0">
              <a:defRPr/>
            </a:pPr>
            <a:r>
              <a:rPr lang="en-AU" b="1" i="1" dirty="0">
                <a:latin typeface="Myriad Pro"/>
              </a:rPr>
              <a:t>Key points</a:t>
            </a:r>
            <a:br>
              <a:rPr lang="en-AU" b="1" i="1" dirty="0">
                <a:latin typeface="Myriad Pro" panose="020B0503030403020204" pitchFamily="34" charset="0"/>
              </a:rPr>
            </a:br>
            <a:r>
              <a:rPr lang="en-AU" i="1" dirty="0">
                <a:latin typeface="Myriad Pro"/>
              </a:rPr>
              <a:t>Colour-coded labelling system</a:t>
            </a:r>
          </a:p>
          <a:p>
            <a:pPr marL="251460" indent="-251460">
              <a:spcAft>
                <a:spcPts val="600"/>
              </a:spcAft>
              <a:buFont typeface="Arial" panose="020B0604020202020204" pitchFamily="34" charset="0"/>
              <a:buChar char="•"/>
            </a:pPr>
            <a:r>
              <a:rPr lang="en-AU" dirty="0">
                <a:latin typeface="Myriad Pro"/>
              </a:rPr>
              <a:t> The colours in this system are adapted from the National Standards developed by the Australian Commission on Safety and Quality in Health Care (8). </a:t>
            </a:r>
            <a:endParaRPr lang="en-AU" dirty="0">
              <a:latin typeface="Myriad Pro" panose="020B0503030403020204" pitchFamily="34" charset="0"/>
            </a:endParaRPr>
          </a:p>
          <a:p>
            <a:pPr lvl="0">
              <a:defRPr/>
            </a:pPr>
            <a:r>
              <a:rPr lang="en-AU" i="1" dirty="0">
                <a:latin typeface="Myriad Pro"/>
              </a:rPr>
              <a:t>Blank syringe labels</a:t>
            </a:r>
          </a:p>
          <a:p>
            <a:pPr marL="251460" indent="-251460" fontAlgn="t">
              <a:spcAft>
                <a:spcPts val="600"/>
              </a:spcAft>
              <a:buFont typeface="Arial" panose="020B0604020202020204" pitchFamily="34" charset="0"/>
              <a:buChar char="•"/>
            </a:pPr>
            <a:r>
              <a:rPr lang="en-AU" dirty="0">
                <a:latin typeface="Myriad Pro"/>
              </a:rPr>
              <a:t>Blank labels are supplied for when a drug is prescribed that is not included in one of the pre-printed labels </a:t>
            </a:r>
          </a:p>
          <a:p>
            <a:pPr marL="0" indent="0" fontAlgn="t">
              <a:spcAft>
                <a:spcPts val="600"/>
              </a:spcAft>
              <a:buFont typeface="Arial" panose="020B0604020202020204" pitchFamily="34" charset="0"/>
              <a:buNone/>
            </a:pPr>
            <a:r>
              <a:rPr lang="en-AU" sz="1800" i="1" kern="100" dirty="0">
                <a:effectLst/>
                <a:latin typeface="Calibri" panose="020F0502020204030204" pitchFamily="34" charset="0"/>
                <a:ea typeface="Calibri" panose="020F0502020204030204" pitchFamily="34" charset="0"/>
                <a:cs typeface="Times New Roman" panose="02020603050405020304" pitchFamily="18" charset="0"/>
              </a:rPr>
              <a:t>Labels for specialist palliative care services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There are additional labels for Specialist Palliative Care Services which can be requested from caring@home.</a:t>
            </a:r>
            <a:endParaRPr lang="en-AU" dirty="0">
              <a:latin typeface="Myriad Pro"/>
            </a:endParaRPr>
          </a:p>
          <a:p>
            <a:pPr lvl="0">
              <a:defRPr/>
            </a:pPr>
            <a:endParaRPr lang="en-AU" dirty="0">
              <a:latin typeface="Myriad Pro" panose="020B0503030403020204" pitchFamily="34" charset="0"/>
            </a:endParaRPr>
          </a:p>
          <a:p>
            <a:pPr fontAlgn="t">
              <a:spcAft>
                <a:spcPts val="600"/>
              </a:spcAft>
            </a:pPr>
            <a:r>
              <a:rPr lang="en-AU" b="1" i="1" dirty="0">
                <a:latin typeface="Myriad Pro"/>
              </a:rPr>
              <a:t>Activity</a:t>
            </a:r>
            <a:endParaRPr lang="en-AU" b="1" i="1" dirty="0">
              <a:latin typeface="Myriad Pro" panose="020B0503030403020204" pitchFamily="34" charset="0"/>
            </a:endParaRPr>
          </a:p>
          <a:p>
            <a:pPr marL="171450" indent="-171450">
              <a:buFont typeface="Arial" panose="020B0604020202020204" pitchFamily="34" charset="0"/>
              <a:buChar char="•"/>
              <a:defRPr/>
            </a:pPr>
            <a:r>
              <a:rPr lang="en-AU" dirty="0">
                <a:latin typeface="Myriad Pro"/>
              </a:rPr>
              <a:t>It is recommended that you work through each clinical note and ask for participant comments/questions as you discuss</a:t>
            </a:r>
            <a:r>
              <a:rPr lang="en-AU" dirty="0"/>
              <a:t>. </a:t>
            </a:r>
            <a:endParaRPr lang="en-AU" dirty="0">
              <a:cs typeface="Calibri"/>
            </a:endParaRPr>
          </a:p>
        </p:txBody>
      </p:sp>
      <p:sp>
        <p:nvSpPr>
          <p:cNvPr id="4" name="Slide Number Placeholder 3">
            <a:extLst>
              <a:ext uri="{FF2B5EF4-FFF2-40B4-BE49-F238E27FC236}">
                <a16:creationId xmlns:a16="http://schemas.microsoft.com/office/drawing/2014/main" id="{8E688119-12A0-C61E-AEA9-5FAFB65577B0}"/>
              </a:ext>
            </a:extLst>
          </p:cNvPr>
          <p:cNvSpPr>
            <a:spLocks noGrp="1"/>
          </p:cNvSpPr>
          <p:nvPr>
            <p:ph type="sldNum" sz="quarter" idx="5"/>
          </p:nvPr>
        </p:nvSpPr>
        <p:spPr/>
        <p:txBody>
          <a:bodyPr/>
          <a:lstStyle/>
          <a:p>
            <a:fld id="{D9FC3C91-ADBA-4EDE-B092-8E7E78CD9730}" type="slidenum">
              <a:rPr lang="en-AU" smtClean="0"/>
              <a:t>11</a:t>
            </a:fld>
            <a:endParaRPr lang="en-AU"/>
          </a:p>
        </p:txBody>
      </p:sp>
    </p:spTree>
    <p:extLst>
      <p:ext uri="{BB962C8B-B14F-4D97-AF65-F5344CB8AC3E}">
        <p14:creationId xmlns:p14="http://schemas.microsoft.com/office/powerpoint/2010/main" val="267825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7AA2C-AF91-AE5F-8753-9B085A5CE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DEFD5-2B7C-8301-4E87-6A9ED8C36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60CF6-0CD6-CD01-8593-B7258AA3684B}"/>
              </a:ext>
            </a:extLst>
          </p:cNvPr>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i="1" dirty="0">
              <a:latin typeface="Myriad Pro"/>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yriad Pro"/>
              </a:rPr>
              <a:t>The location of the doctor’s/nurse practitioner’s written medical order for each PRN medicine and the breakthrough symptom that it is used to treat</a:t>
            </a:r>
          </a:p>
          <a:p>
            <a:pPr marL="628650" lvl="1" indent="-171450">
              <a:buFont typeface="Arial" panose="020B0604020202020204" pitchFamily="34" charset="0"/>
              <a:buChar char="•"/>
              <a:defRPr/>
            </a:pPr>
            <a:r>
              <a:rPr lang="en-AU" sz="1200" dirty="0">
                <a:latin typeface="Myriad Pro"/>
              </a:rPr>
              <a:t>How to calculate the dose of medicine to be drawn up into the syringe</a:t>
            </a:r>
            <a:r>
              <a:rPr lang="en-AU" dirty="0">
                <a:latin typeface="Myriad Pro"/>
              </a:rPr>
              <a:t>, if the carer is to draw up medicine</a:t>
            </a:r>
            <a:endParaRPr lang="en-AU" sz="1200" dirty="0">
              <a:latin typeface="Myriad Pro"/>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latin typeface="Myriad Pro"/>
              </a:rPr>
              <a:t>Each step in the step-by-step guide</a:t>
            </a:r>
            <a:r>
              <a:rPr lang="en-AU" dirty="0">
                <a:latin typeface="Myriad Pro"/>
              </a:rPr>
              <a:t>.</a:t>
            </a:r>
            <a:endParaRPr lang="en-AU" b="1" i="1" dirty="0">
              <a:latin typeface="Myriad Pro"/>
            </a:endParaRPr>
          </a:p>
          <a:p>
            <a:pPr>
              <a:defRPr/>
            </a:pPr>
            <a:endParaRPr lang="en-AU" dirty="0">
              <a:latin typeface="Myriad Pro"/>
            </a:endParaRPr>
          </a:p>
        </p:txBody>
      </p:sp>
      <p:sp>
        <p:nvSpPr>
          <p:cNvPr id="4" name="Slide Number Placeholder 3">
            <a:extLst>
              <a:ext uri="{FF2B5EF4-FFF2-40B4-BE49-F238E27FC236}">
                <a16:creationId xmlns:a16="http://schemas.microsoft.com/office/drawing/2014/main" id="{04300B25-1477-2C47-3B27-BC53863259EF}"/>
              </a:ext>
            </a:extLst>
          </p:cNvPr>
          <p:cNvSpPr>
            <a:spLocks noGrp="1"/>
          </p:cNvSpPr>
          <p:nvPr>
            <p:ph type="sldNum" sz="quarter" idx="5"/>
          </p:nvPr>
        </p:nvSpPr>
        <p:spPr/>
        <p:txBody>
          <a:bodyPr/>
          <a:lstStyle/>
          <a:p>
            <a:fld id="{D9FC3C91-ADBA-4EDE-B092-8E7E78CD9730}" type="slidenum">
              <a:rPr lang="en-AU" smtClean="0"/>
              <a:t>12</a:t>
            </a:fld>
            <a:endParaRPr lang="en-AU"/>
          </a:p>
        </p:txBody>
      </p:sp>
    </p:spTree>
    <p:extLst>
      <p:ext uri="{BB962C8B-B14F-4D97-AF65-F5344CB8AC3E}">
        <p14:creationId xmlns:p14="http://schemas.microsoft.com/office/powerpoint/2010/main" val="162711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BB999-9DF9-8EEC-9D4D-01DB79A9D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F5B39-E336-CEAE-8273-DADCED967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5A8D8-A330-55B1-DF7E-FD5911F2C932}"/>
              </a:ext>
            </a:extLst>
          </p:cNvPr>
          <p:cNvSpPr>
            <a:spLocks noGrp="1"/>
          </p:cNvSpPr>
          <p:nvPr>
            <p:ph type="body" idx="1"/>
          </p:nvPr>
        </p:nvSpPr>
        <p:spPr/>
        <p:txBody>
          <a:bodyPr/>
          <a:lstStyle/>
          <a:p>
            <a:pPr>
              <a:defRPr/>
            </a:pPr>
            <a:r>
              <a:rPr lang="en-AU" b="1" dirty="0">
                <a:latin typeface="Myriad Pro"/>
              </a:rPr>
              <a:t>Facilitator notes</a:t>
            </a:r>
          </a:p>
          <a:p>
            <a:pPr>
              <a:defRPr/>
            </a:pPr>
            <a:endParaRPr lang="en-AU" b="1" dirty="0">
              <a:latin typeface="Myriad Pro" panose="020B0503030403020204" pitchFamily="34" charset="0"/>
            </a:endParaRPr>
          </a:p>
          <a:p>
            <a:pPr lvl="0">
              <a:defRPr/>
            </a:pPr>
            <a:r>
              <a:rPr lang="en-AU" b="1" i="1" dirty="0">
                <a:latin typeface="Myriad Pro"/>
              </a:rPr>
              <a:t>Key points</a:t>
            </a:r>
            <a:br>
              <a:rPr lang="en-AU" b="1" i="1" dirty="0">
                <a:latin typeface="Myriad Pro" panose="020B0503030403020204" pitchFamily="34" charset="0"/>
              </a:rPr>
            </a:br>
            <a:r>
              <a:rPr lang="en-AU" i="1" dirty="0">
                <a:latin typeface="Myriad Pro"/>
              </a:rPr>
              <a:t>Calculating the dose</a:t>
            </a:r>
          </a:p>
          <a:p>
            <a:pPr marL="251460" indent="-251460">
              <a:spcAft>
                <a:spcPts val="600"/>
              </a:spcAft>
              <a:buFont typeface="Arial" panose="020B0604020202020204" pitchFamily="34" charset="0"/>
              <a:buChar char="•"/>
            </a:pPr>
            <a:r>
              <a:rPr lang="en-AU" dirty="0">
                <a:latin typeface="Myriad Pro"/>
              </a:rPr>
              <a:t>If the carer/family is to draw up medicine, you will need to show them how to draw up the correct dose as per the prescriber’s order</a:t>
            </a:r>
          </a:p>
          <a:p>
            <a:pPr marL="251460" indent="-251460">
              <a:spcAft>
                <a:spcPts val="600"/>
              </a:spcAft>
              <a:buFont typeface="Arial" panose="020B0604020202020204" pitchFamily="34" charset="0"/>
              <a:buChar char="•"/>
            </a:pPr>
            <a:r>
              <a:rPr lang="en-AU" dirty="0">
                <a:latin typeface="Myriad Pro"/>
              </a:rPr>
              <a:t>Calculate the volume of the medicine to be drawn into the syringe based on the dose in the order and the concentration of the medicine in the ampoule.</a:t>
            </a:r>
          </a:p>
          <a:p>
            <a:pPr lvl="0">
              <a:defRPr/>
            </a:pPr>
            <a:r>
              <a:rPr lang="en-AU" i="1" dirty="0">
                <a:latin typeface="Myriad Pro"/>
              </a:rPr>
              <a:t>Labelling a syringe</a:t>
            </a:r>
          </a:p>
          <a:p>
            <a:pPr marL="251460" indent="-251460" fontAlgn="t">
              <a:spcAft>
                <a:spcPts val="600"/>
              </a:spcAft>
              <a:buFont typeface="Arial" panose="020B0604020202020204" pitchFamily="34" charset="0"/>
              <a:buChar char="•"/>
            </a:pPr>
            <a:r>
              <a:rPr lang="en-AU" i="0" dirty="0">
                <a:latin typeface="Myriad Pro"/>
              </a:rPr>
              <a:t>All syringes must be correctly labelled (8). Colour-coded labels included in the caring@home resources are pre-printed with the name of the medicine, and the symptom that the medicine is used to treat </a:t>
            </a:r>
          </a:p>
          <a:p>
            <a:pPr marL="251460" indent="-251460" fontAlgn="t">
              <a:spcAft>
                <a:spcPts val="600"/>
              </a:spcAft>
              <a:buFont typeface="Arial" panose="020B0604020202020204" pitchFamily="34" charset="0"/>
              <a:buChar char="•"/>
            </a:pPr>
            <a:r>
              <a:rPr lang="en-AU" dirty="0">
                <a:latin typeface="Myriad Pro"/>
              </a:rPr>
              <a:t>In the case of colour-blindness, the coloured labels also have the colour printed on them. You or the carer (depending on who is drawing up the medicine) must write the dose, the date the dose is prepared, and the initials of the person drawing up the medicine </a:t>
            </a:r>
          </a:p>
          <a:p>
            <a:pPr marL="251460" indent="-251460" fontAlgn="t">
              <a:spcAft>
                <a:spcPts val="600"/>
              </a:spcAft>
              <a:buFont typeface="Arial" panose="020B0604020202020204" pitchFamily="34" charset="0"/>
              <a:buChar char="•"/>
            </a:pPr>
            <a:r>
              <a:rPr lang="en-AU" dirty="0">
                <a:latin typeface="Myriad Pro"/>
              </a:rPr>
              <a:t>The label states that the syringe is for subcutaneous single dose use only. Explain that only one dose of the medicine will be contained in each syringe. The dose of the medicine in the syringe will match the dose written on the prescriber’s order </a:t>
            </a:r>
          </a:p>
          <a:p>
            <a:pPr marL="251460" indent="-251460" fontAlgn="t">
              <a:spcAft>
                <a:spcPts val="600"/>
              </a:spcAft>
              <a:buFont typeface="Arial" panose="020B0604020202020204" pitchFamily="34" charset="0"/>
              <a:buChar char="•"/>
            </a:pPr>
            <a:r>
              <a:rPr lang="en-AU" dirty="0">
                <a:latin typeface="Myriad Pro"/>
              </a:rPr>
              <a:t>If a carer cannot calculate the volume of subcutaneous medicine to draw up into the syringe, then they cannot be assessed as competent to do this task.</a:t>
            </a:r>
            <a:endParaRPr lang="en-AU" b="1" dirty="0">
              <a:latin typeface="Myriad Pro" panose="020B0503030403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latin typeface="Myriad Pro" panose="020B0503030403020204" pitchFamily="34" charset="0"/>
            </a:endParaRPr>
          </a:p>
          <a:p>
            <a:pPr fontAlgn="t">
              <a:spcAft>
                <a:spcPts val="600"/>
              </a:spcAft>
            </a:pPr>
            <a:r>
              <a:rPr lang="en-AU" b="1" i="1" dirty="0">
                <a:latin typeface="Myriad Pro"/>
              </a:rPr>
              <a:t>Activity</a:t>
            </a:r>
            <a:endParaRPr lang="en-AU" b="1" i="1" dirty="0">
              <a:latin typeface="Myriad Pro" panose="020B0503030403020204" pitchFamily="34" charset="0"/>
            </a:endParaRPr>
          </a:p>
          <a:p>
            <a:pPr marL="171450" indent="-171450">
              <a:buFont typeface="Arial" panose="020B0604020202020204" pitchFamily="34" charset="0"/>
              <a:buChar char="•"/>
              <a:defRPr/>
            </a:pPr>
            <a:r>
              <a:rPr lang="en-AU" dirty="0">
                <a:latin typeface="Myriad Pro"/>
              </a:rPr>
              <a:t>It is recommended that you work through each clinical note and ask for participant comments/questions as you discuss</a:t>
            </a:r>
            <a:r>
              <a:rPr lang="en-AU" dirty="0"/>
              <a:t>. </a:t>
            </a:r>
            <a:endParaRPr lang="en-AU" dirty="0">
              <a:cs typeface="Calibri"/>
            </a:endParaRPr>
          </a:p>
        </p:txBody>
      </p:sp>
      <p:sp>
        <p:nvSpPr>
          <p:cNvPr id="4" name="Slide Number Placeholder 3">
            <a:extLst>
              <a:ext uri="{FF2B5EF4-FFF2-40B4-BE49-F238E27FC236}">
                <a16:creationId xmlns:a16="http://schemas.microsoft.com/office/drawing/2014/main" id="{322C4DDD-6072-6E1A-D230-C1AA85014449}"/>
              </a:ext>
            </a:extLst>
          </p:cNvPr>
          <p:cNvSpPr>
            <a:spLocks noGrp="1"/>
          </p:cNvSpPr>
          <p:nvPr>
            <p:ph type="sldNum" sz="quarter" idx="5"/>
          </p:nvPr>
        </p:nvSpPr>
        <p:spPr/>
        <p:txBody>
          <a:bodyPr/>
          <a:lstStyle/>
          <a:p>
            <a:fld id="{D9FC3C91-ADBA-4EDE-B092-8E7E78CD9730}" type="slidenum">
              <a:rPr lang="en-AU" smtClean="0"/>
              <a:t>13</a:t>
            </a:fld>
            <a:endParaRPr lang="en-AU"/>
          </a:p>
        </p:txBody>
      </p:sp>
    </p:spTree>
    <p:extLst>
      <p:ext uri="{BB962C8B-B14F-4D97-AF65-F5344CB8AC3E}">
        <p14:creationId xmlns:p14="http://schemas.microsoft.com/office/powerpoint/2010/main" val="939933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C9E44-7426-D926-B6EE-BCBB3B5BE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183D8-B4FC-6046-C101-C04DAC00A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B6597-8531-3A0A-D7E9-5C61A9DE2544}"/>
              </a:ext>
            </a:extLst>
          </p:cNvPr>
          <p:cNvSpPr>
            <a:spLocks noGrp="1"/>
          </p:cNvSpPr>
          <p:nvPr>
            <p:ph type="body" idx="1"/>
          </p:nvPr>
        </p:nvSpPr>
        <p:spPr/>
        <p:txBody>
          <a:bodyPr/>
          <a:lstStyle/>
          <a:p>
            <a:pPr>
              <a:defRPr/>
            </a:pPr>
            <a:r>
              <a:rPr lang="en-AU" b="1" dirty="0">
                <a:latin typeface="Myriad Pro"/>
              </a:rPr>
              <a:t>Facilitator notes</a:t>
            </a:r>
          </a:p>
          <a:p>
            <a:pPr>
              <a:defRPr/>
            </a:pPr>
            <a:endParaRPr lang="en-AU" b="1" dirty="0">
              <a:latin typeface="Myriad Pro" panose="020B0503030403020204" pitchFamily="34" charset="0"/>
            </a:endParaRPr>
          </a:p>
          <a:p>
            <a:pPr lvl="0">
              <a:defRPr/>
            </a:pPr>
            <a:r>
              <a:rPr lang="en-AU" b="1" i="1" dirty="0">
                <a:latin typeface="Myriad Pro"/>
              </a:rPr>
              <a:t>Key points</a:t>
            </a:r>
            <a:br>
              <a:rPr lang="en-AU" b="1" i="1" dirty="0">
                <a:latin typeface="Myriad Pro" panose="020B0503030403020204" pitchFamily="34" charset="0"/>
              </a:rPr>
            </a:br>
            <a:r>
              <a:rPr lang="en-AU" i="1" dirty="0">
                <a:latin typeface="Myriad Pro"/>
              </a:rPr>
              <a:t>If the nurse draws up the medicine</a:t>
            </a:r>
          </a:p>
          <a:p>
            <a:pPr marL="251460" indent="-251460">
              <a:spcAft>
                <a:spcPts val="600"/>
              </a:spcAft>
              <a:buFont typeface="Arial" panose="020B0604020202020204" pitchFamily="34" charset="0"/>
              <a:buChar char="•"/>
            </a:pPr>
            <a:r>
              <a:rPr lang="en-AU" dirty="0">
                <a:latin typeface="Myriad Pro"/>
              </a:rPr>
              <a:t>Depending on your work-place policies and procedures, you may draw up syringes and label them to store in a container in the fridge. If this is the case, you may choose to skip this element of the training entirely or go through it briefly (or at a later date) so that the carer/family could do the steps if required in an emergency e.g. on the weekend, overnight.</a:t>
            </a:r>
          </a:p>
          <a:p>
            <a:pPr>
              <a:defRPr/>
            </a:pPr>
            <a:r>
              <a:rPr lang="en-AU" i="1" dirty="0">
                <a:latin typeface="Myriad Pro"/>
              </a:rPr>
              <a:t>Opening an ampoule</a:t>
            </a:r>
            <a:endParaRPr lang="en-AU" dirty="0"/>
          </a:p>
          <a:p>
            <a:pPr marL="251460" indent="-251460" fontAlgn="t">
              <a:spcAft>
                <a:spcPts val="600"/>
              </a:spcAft>
              <a:buFont typeface="Arial" panose="020B0604020202020204" pitchFamily="34" charset="0"/>
              <a:buChar char="•"/>
            </a:pPr>
            <a:r>
              <a:rPr lang="en-AU" dirty="0">
                <a:latin typeface="Myriad Pro"/>
              </a:rPr>
              <a:t>Your workplace may use an ampoule opener. If that is the case, teach the carer/family how to use it. Some may prefer to use an ampoule opener. You can advise that these are available at the local chemist </a:t>
            </a:r>
          </a:p>
          <a:p>
            <a:pPr marL="251460" indent="-251460">
              <a:spcAft>
                <a:spcPts val="600"/>
              </a:spcAft>
              <a:buFont typeface="Arial" panose="020B0604020202020204" pitchFamily="34" charset="0"/>
              <a:buChar char="•"/>
            </a:pPr>
            <a:r>
              <a:rPr lang="en-AU" dirty="0">
                <a:latin typeface="Myriad Pro"/>
              </a:rPr>
              <a:t>There is also an easy way to teach carers to open a glass ampoule using an empty syringe as shown on this video: </a:t>
            </a:r>
            <a:r>
              <a:rPr lang="en-AU" b="1" dirty="0">
                <a:latin typeface="Myriad Pro"/>
                <a:hlinkClick r:id="rId3"/>
              </a:rPr>
              <a:t>https://vimeo.com/387848388/14e8a79140.</a:t>
            </a:r>
            <a:endParaRPr lang="en-AU" b="1" dirty="0">
              <a:latin typeface="Myriad Pro"/>
            </a:endParaRPr>
          </a:p>
          <a:p>
            <a:pPr>
              <a:spcAft>
                <a:spcPts val="600"/>
              </a:spcAft>
            </a:pPr>
            <a:r>
              <a:rPr lang="en-AU" i="1" dirty="0">
                <a:latin typeface="Myriad Pro"/>
              </a:rPr>
              <a:t>Sharps container</a:t>
            </a:r>
            <a:endParaRPr lang="en-AU" dirty="0">
              <a:latin typeface="Myriad Pro"/>
            </a:endParaRPr>
          </a:p>
          <a:p>
            <a:pPr marL="251460" indent="-251460" fontAlgn="t">
              <a:spcAft>
                <a:spcPts val="600"/>
              </a:spcAft>
              <a:buFont typeface="Arial" panose="020B0604020202020204" pitchFamily="34" charset="0"/>
              <a:buChar char="•"/>
            </a:pPr>
            <a:r>
              <a:rPr lang="en-AU" dirty="0">
                <a:latin typeface="Myriad Pro"/>
              </a:rPr>
              <a:t>A sharps container should be supplied. Explain how to dispose of sharps container according to your workplace policies and procedures. </a:t>
            </a:r>
          </a:p>
          <a:p>
            <a:pPr marR="0" lvl="0" algn="l" defTabSz="457200" rtl="0" eaLnBrk="1" fontAlgn="auto" latinLnBrk="0" hangingPunct="1">
              <a:lnSpc>
                <a:spcPct val="100000"/>
              </a:lnSpc>
              <a:spcBef>
                <a:spcPts val="0"/>
              </a:spcBef>
              <a:spcAft>
                <a:spcPts val="0"/>
              </a:spcAft>
              <a:buClrTx/>
              <a:buSzTx/>
              <a:tabLst/>
              <a:defRPr/>
            </a:pPr>
            <a:endParaRPr lang="en-AU" dirty="0">
              <a:latin typeface="Myriad Pro" panose="020B0503030403020204" pitchFamily="34" charset="0"/>
            </a:endParaRPr>
          </a:p>
          <a:p>
            <a:pPr fontAlgn="t">
              <a:spcAft>
                <a:spcPts val="600"/>
              </a:spcAft>
            </a:pPr>
            <a:r>
              <a:rPr lang="en-AU" b="1" i="1" dirty="0">
                <a:latin typeface="Myriad Pro"/>
              </a:rPr>
              <a:t>Activity</a:t>
            </a:r>
            <a:endParaRPr lang="en-AU" b="1" i="1" dirty="0">
              <a:latin typeface="Myriad Pro" panose="020B0503030403020204" pitchFamily="34" charset="0"/>
            </a:endParaRPr>
          </a:p>
          <a:p>
            <a:pPr marL="171450" indent="-171450">
              <a:buFont typeface="Arial" panose="020B0604020202020204" pitchFamily="34" charset="0"/>
              <a:buChar char="•"/>
              <a:defRPr/>
            </a:pPr>
            <a:r>
              <a:rPr lang="en-AU" dirty="0">
                <a:latin typeface="Myriad Pro"/>
              </a:rPr>
              <a:t>It is recommended that you work through each clinical note and ask for participant comments/questions as you discuss</a:t>
            </a:r>
            <a:r>
              <a:rPr lang="en-AU" dirty="0"/>
              <a:t>. </a:t>
            </a:r>
            <a:endParaRPr lang="en-AU" dirty="0">
              <a:cs typeface="Calibri"/>
            </a:endParaRPr>
          </a:p>
          <a:p>
            <a:pPr>
              <a:defRPr/>
            </a:pPr>
            <a:endParaRPr lang="en-AU" dirty="0">
              <a:cs typeface="Calibri"/>
            </a:endParaRPr>
          </a:p>
        </p:txBody>
      </p:sp>
      <p:sp>
        <p:nvSpPr>
          <p:cNvPr id="4" name="Slide Number Placeholder 3">
            <a:extLst>
              <a:ext uri="{FF2B5EF4-FFF2-40B4-BE49-F238E27FC236}">
                <a16:creationId xmlns:a16="http://schemas.microsoft.com/office/drawing/2014/main" id="{5CADA947-912B-0330-24CB-4045BB4BC614}"/>
              </a:ext>
            </a:extLst>
          </p:cNvPr>
          <p:cNvSpPr>
            <a:spLocks noGrp="1"/>
          </p:cNvSpPr>
          <p:nvPr>
            <p:ph type="sldNum" sz="quarter" idx="5"/>
          </p:nvPr>
        </p:nvSpPr>
        <p:spPr/>
        <p:txBody>
          <a:bodyPr/>
          <a:lstStyle/>
          <a:p>
            <a:fld id="{D9FC3C91-ADBA-4EDE-B092-8E7E78CD9730}" type="slidenum">
              <a:rPr lang="en-AU" smtClean="0"/>
              <a:t>14</a:t>
            </a:fld>
            <a:endParaRPr lang="en-AU"/>
          </a:p>
        </p:txBody>
      </p:sp>
    </p:spTree>
    <p:extLst>
      <p:ext uri="{BB962C8B-B14F-4D97-AF65-F5344CB8AC3E}">
        <p14:creationId xmlns:p14="http://schemas.microsoft.com/office/powerpoint/2010/main" val="22621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6F555-2269-2429-D4CD-3D171E566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B428E-C3FC-64CD-95A9-972BF3DB4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806FC-A3FA-A4B0-613A-7D63D604D28B}"/>
              </a:ext>
            </a:extLst>
          </p:cNvPr>
          <p:cNvSpPr>
            <a:spLocks noGrp="1"/>
          </p:cNvSpPr>
          <p:nvPr>
            <p:ph type="body" idx="1"/>
          </p:nvPr>
        </p:nvSpPr>
        <p:spPr/>
        <p:txBody>
          <a:bodyPr/>
          <a:lstStyle/>
          <a:p>
            <a:pPr lvl="0">
              <a:defRPr/>
            </a:pPr>
            <a:r>
              <a:rPr lang="en-AU" b="1" dirty="0">
                <a:latin typeface="Myriad Pro"/>
              </a:rPr>
              <a:t>Facilitator notes</a:t>
            </a: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i="1" dirty="0">
              <a:latin typeface="Myriad Pro"/>
            </a:endParaRPr>
          </a:p>
          <a:p>
            <a:pPr marL="628650" lvl="1" indent="-171450">
              <a:buFont typeface="Arial" panose="020B0604020202020204" pitchFamily="34" charset="0"/>
              <a:buChar char="•"/>
              <a:defRPr/>
            </a:pPr>
            <a:r>
              <a:rPr lang="en-AU" dirty="0">
                <a:latin typeface="Myriad Pro"/>
              </a:rPr>
              <a:t>The need for two subcutaneous cannulas</a:t>
            </a:r>
          </a:p>
          <a:p>
            <a:pPr marL="628650" lvl="1" indent="-171450">
              <a:buFont typeface="Arial" panose="020B0604020202020204" pitchFamily="34" charset="0"/>
              <a:buChar char="•"/>
              <a:defRPr/>
            </a:pPr>
            <a:r>
              <a:rPr lang="en-AU" dirty="0">
                <a:latin typeface="Myriad Pro"/>
              </a:rPr>
              <a:t>The aseptic technique carers will be using</a:t>
            </a:r>
          </a:p>
          <a:p>
            <a:pPr marL="628650" lvl="1" indent="-171450">
              <a:buFont typeface="Arial" panose="020B0604020202020204" pitchFamily="34" charset="0"/>
              <a:buChar char="•"/>
              <a:defRPr/>
            </a:pPr>
            <a:r>
              <a:rPr lang="en-AU" dirty="0">
                <a:latin typeface="Myriad Pro"/>
              </a:rPr>
              <a:t>Each step in the step-by-step guide.</a:t>
            </a:r>
            <a:endParaRPr lang="en-AU" b="1" i="1" dirty="0">
              <a:latin typeface="Myriad Pro"/>
            </a:endParaRPr>
          </a:p>
          <a:p>
            <a:pPr marR="0" lvl="1" algn="l" defTabSz="457200" rtl="0" eaLnBrk="1" fontAlgn="auto" latinLnBrk="0" hangingPunct="1">
              <a:lnSpc>
                <a:spcPct val="100000"/>
              </a:lnSpc>
              <a:spcBef>
                <a:spcPts val="0"/>
              </a:spcBef>
              <a:spcAft>
                <a:spcPts val="0"/>
              </a:spcAft>
              <a:buClrTx/>
              <a:buSzTx/>
              <a:tabLst/>
              <a:defRPr/>
            </a:pPr>
            <a:endParaRPr lang="en-AU" b="1" dirty="0">
              <a:latin typeface="Myriad Pro" panose="020B0503030403020204" pitchFamily="34" charset="0"/>
            </a:endParaRPr>
          </a:p>
          <a:p>
            <a:r>
              <a:rPr lang="en-AU" b="1" i="1" dirty="0">
                <a:latin typeface="Myriad Pro"/>
              </a:rPr>
              <a:t>Notes</a:t>
            </a:r>
            <a:endParaRPr lang="en-AU" dirty="0">
              <a:latin typeface="Myriad Pro"/>
            </a:endParaRPr>
          </a:p>
          <a:p>
            <a:pPr marL="171450" indent="-171450">
              <a:buFont typeface="Arial" panose="020B0604020202020204" pitchFamily="34" charset="0"/>
              <a:buChar char="•"/>
            </a:pPr>
            <a:r>
              <a:rPr lang="en-AU" dirty="0">
                <a:latin typeface="Myriad Pro"/>
              </a:rPr>
              <a:t>If the person being cared for needs medicine during the training session, this may be an appropriate time to teach the carer in a supervised way. If not, the practice demonstration kit may be used as a teaching tool by you and for the carer to practice on after the training session.</a:t>
            </a:r>
          </a:p>
        </p:txBody>
      </p:sp>
      <p:sp>
        <p:nvSpPr>
          <p:cNvPr id="4" name="Slide Number Placeholder 3">
            <a:extLst>
              <a:ext uri="{FF2B5EF4-FFF2-40B4-BE49-F238E27FC236}">
                <a16:creationId xmlns:a16="http://schemas.microsoft.com/office/drawing/2014/main" id="{677F464D-8826-A697-F8DA-5AD15F79A8D8}"/>
              </a:ext>
            </a:extLst>
          </p:cNvPr>
          <p:cNvSpPr>
            <a:spLocks noGrp="1"/>
          </p:cNvSpPr>
          <p:nvPr>
            <p:ph type="sldNum" sz="quarter" idx="5"/>
          </p:nvPr>
        </p:nvSpPr>
        <p:spPr/>
        <p:txBody>
          <a:bodyPr/>
          <a:lstStyle/>
          <a:p>
            <a:fld id="{D9FC3C91-ADBA-4EDE-B092-8E7E78CD9730}" type="slidenum">
              <a:rPr lang="en-AU" smtClean="0"/>
              <a:t>15</a:t>
            </a:fld>
            <a:endParaRPr lang="en-AU"/>
          </a:p>
        </p:txBody>
      </p:sp>
    </p:spTree>
    <p:extLst>
      <p:ext uri="{BB962C8B-B14F-4D97-AF65-F5344CB8AC3E}">
        <p14:creationId xmlns:p14="http://schemas.microsoft.com/office/powerpoint/2010/main" val="164031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DCB43-90E0-9205-5088-179ED9A2E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B9234-028F-5E63-45EB-F7C47FC80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6524C-C558-60AF-A663-2C9D3218FE3E}"/>
              </a:ext>
            </a:extLst>
          </p:cNvPr>
          <p:cNvSpPr>
            <a:spLocks noGrp="1"/>
          </p:cNvSpPr>
          <p:nvPr>
            <p:ph type="body" idx="1"/>
          </p:nvPr>
        </p:nvSpPr>
        <p:spPr/>
        <p:txBody>
          <a:bodyPr/>
          <a:lstStyle/>
          <a:p>
            <a:pPr>
              <a:defRPr/>
            </a:pPr>
            <a:r>
              <a:rPr lang="en-AU" b="1" dirty="0">
                <a:latin typeface="Myriad Pro"/>
              </a:rPr>
              <a:t>Facilitator notes</a:t>
            </a:r>
          </a:p>
          <a:p>
            <a:pPr>
              <a:defRPr/>
            </a:pPr>
            <a:endParaRPr lang="en-AU" b="1" dirty="0">
              <a:latin typeface="Myriad Pro" panose="020B0503030403020204" pitchFamily="34" charset="0"/>
            </a:endParaRPr>
          </a:p>
          <a:p>
            <a:pPr lvl="0">
              <a:defRPr/>
            </a:pPr>
            <a:r>
              <a:rPr lang="en-AU" b="1" i="1" dirty="0">
                <a:latin typeface="Myriad Pro"/>
              </a:rPr>
              <a:t>Key points</a:t>
            </a:r>
            <a:br>
              <a:rPr lang="en-AU" b="1" i="1" dirty="0">
                <a:latin typeface="Myriad Pro" panose="020B0503030403020204" pitchFamily="34" charset="0"/>
              </a:rPr>
            </a:br>
            <a:r>
              <a:rPr lang="en-AU" i="1" dirty="0">
                <a:latin typeface="Myriad Pro"/>
              </a:rPr>
              <a:t>Inserting two subcutaneous cannulas</a:t>
            </a:r>
          </a:p>
          <a:p>
            <a:pPr marL="251460" indent="-251460">
              <a:spcAft>
                <a:spcPts val="600"/>
              </a:spcAft>
              <a:buFont typeface="Arial" panose="020B0604020202020204" pitchFamily="34" charset="0"/>
              <a:buChar char="•"/>
            </a:pPr>
            <a:r>
              <a:rPr lang="en-AU" dirty="0">
                <a:latin typeface="Myriad Pro"/>
              </a:rPr>
              <a:t>Inserting two subcutaneous cannulas in considered best practice in case the first cannula becomes blocked (9). The insertion of a second cannula ensures that the person can still have timely access to medicines, even when the nurse is not immediately available to replace the blocked cannula. </a:t>
            </a:r>
            <a:r>
              <a:rPr lang="en-AU" sz="1800" dirty="0">
                <a:effectLst/>
                <a:latin typeface="Calibri" panose="020F0502020204030204" pitchFamily="34" charset="0"/>
                <a:ea typeface="Calibri" panose="020F0502020204030204" pitchFamily="34" charset="0"/>
                <a:cs typeface="Times New Roman" panose="02020603050405020304" pitchFamily="18" charset="0"/>
              </a:rPr>
              <a:t>If the patient has a continuous subcutaneous infusion via one of the cannulas, breakthrough medicines should be administered via the second subcutaneous cannula rather than using the second arm of the cannula connected to the infusion device.</a:t>
            </a:r>
          </a:p>
          <a:p>
            <a:pPr marL="0" indent="0">
              <a:spcAft>
                <a:spcPts val="600"/>
              </a:spcAft>
              <a:buFont typeface="Arial" panose="020B0604020202020204" pitchFamily="34" charset="0"/>
              <a:buNone/>
            </a:pPr>
            <a:r>
              <a:rPr lang="en-AU" i="1" dirty="0">
                <a:latin typeface="Myriad Pro"/>
              </a:rPr>
              <a:t>Using a needleless technique</a:t>
            </a:r>
          </a:p>
          <a:p>
            <a:pPr marL="251460" indent="-251460" fontAlgn="t">
              <a:spcAft>
                <a:spcPts val="600"/>
              </a:spcAft>
              <a:buFont typeface="Arial" panose="020B0604020202020204" pitchFamily="34" charset="0"/>
              <a:buChar char="•"/>
            </a:pPr>
            <a:r>
              <a:rPr lang="en-AU" dirty="0">
                <a:latin typeface="Myriad Pro"/>
              </a:rPr>
              <a:t>To maximise patient, carer and staff safety by reducing the possibility of needle stick injury, it is considered best practice to use a needleless technique when giving subcutaneous medicines (10). </a:t>
            </a:r>
          </a:p>
          <a:p>
            <a:pPr fontAlgn="t">
              <a:spcAft>
                <a:spcPts val="600"/>
              </a:spcAft>
            </a:pPr>
            <a:r>
              <a:rPr lang="en-AU" i="1" dirty="0">
                <a:latin typeface="Myriad Pro"/>
              </a:rPr>
              <a:t>Flushing the cannula</a:t>
            </a:r>
          </a:p>
          <a:p>
            <a:pPr marL="251460" indent="-251460" fontAlgn="t">
              <a:spcAft>
                <a:spcPts val="600"/>
              </a:spcAft>
              <a:buFont typeface="Arial" panose="020B0604020202020204" pitchFamily="34" charset="0"/>
              <a:buChar char="•"/>
            </a:pPr>
            <a:r>
              <a:rPr lang="en-AU" dirty="0">
                <a:latin typeface="Myriad Pro"/>
              </a:rPr>
              <a:t>It is important to flush the subcutaneous cannula following a dose of subcutaneous medicine so that the complete dose of medicine is administered. If multiple medicines are given at the same time, it is only necessary to flush once – after the last dose (9). </a:t>
            </a:r>
          </a:p>
          <a:p>
            <a:pPr lvl="0">
              <a:defRPr/>
            </a:pPr>
            <a:r>
              <a:rPr lang="en-AU" i="1" dirty="0">
                <a:latin typeface="Myriad Pro"/>
              </a:rPr>
              <a:t>Flushing with sodium chloride</a:t>
            </a:r>
          </a:p>
          <a:p>
            <a:pPr marL="251460" indent="-251460" fontAlgn="t">
              <a:spcAft>
                <a:spcPts val="600"/>
              </a:spcAft>
              <a:buFont typeface="Arial" panose="020B0604020202020204" pitchFamily="34" charset="0"/>
              <a:buChar char="•"/>
            </a:pPr>
            <a:r>
              <a:rPr lang="en-AU" dirty="0">
                <a:latin typeface="Myriad Pro"/>
              </a:rPr>
              <a:t>To maintain site longevity, best practice is to use sodium chloride 0.9% for the flush following delivery of medicine. The recommended volume for the flush is 0.5mL (11).</a:t>
            </a:r>
          </a:p>
          <a:p>
            <a:pPr marR="0" lvl="0" algn="l" defTabSz="457200" rtl="0" eaLnBrk="1" fontAlgn="auto" latinLnBrk="0" hangingPunct="1">
              <a:lnSpc>
                <a:spcPct val="100000"/>
              </a:lnSpc>
              <a:spcBef>
                <a:spcPts val="0"/>
              </a:spcBef>
              <a:spcAft>
                <a:spcPts val="0"/>
              </a:spcAft>
              <a:buClrTx/>
              <a:buSzTx/>
              <a:tabLst/>
              <a:defRPr/>
            </a:pPr>
            <a:endParaRPr lang="en-AU" dirty="0">
              <a:latin typeface="Myriad Pro" panose="020B0503030403020204" pitchFamily="34" charset="0"/>
            </a:endParaRPr>
          </a:p>
          <a:p>
            <a:pPr fontAlgn="t">
              <a:spcAft>
                <a:spcPts val="600"/>
              </a:spcAft>
            </a:pPr>
            <a:r>
              <a:rPr lang="en-AU" b="1" i="1" dirty="0">
                <a:latin typeface="Myriad Pro"/>
              </a:rPr>
              <a:t>Activity</a:t>
            </a:r>
            <a:endParaRPr lang="en-AU" b="1" i="1" dirty="0">
              <a:latin typeface="Myriad Pro" panose="020B0503030403020204" pitchFamily="34" charset="0"/>
            </a:endParaRPr>
          </a:p>
          <a:p>
            <a:pPr marL="171450" indent="-171450">
              <a:buFont typeface="Arial" panose="020B0604020202020204" pitchFamily="34" charset="0"/>
              <a:buChar char="•"/>
              <a:defRPr/>
            </a:pPr>
            <a:r>
              <a:rPr lang="en-AU" dirty="0">
                <a:latin typeface="Myriad Pro"/>
              </a:rPr>
              <a:t>It is recommended that you work through each clinical note and ask for participant comments/questions as you discuss</a:t>
            </a:r>
            <a:r>
              <a:rPr lang="en-AU" dirty="0"/>
              <a:t>. </a:t>
            </a:r>
            <a:endParaRPr lang="en-AU" dirty="0">
              <a:cs typeface="Calibri"/>
            </a:endParaRPr>
          </a:p>
        </p:txBody>
      </p:sp>
      <p:sp>
        <p:nvSpPr>
          <p:cNvPr id="4" name="Slide Number Placeholder 3">
            <a:extLst>
              <a:ext uri="{FF2B5EF4-FFF2-40B4-BE49-F238E27FC236}">
                <a16:creationId xmlns:a16="http://schemas.microsoft.com/office/drawing/2014/main" id="{F8C6558E-A5D7-0C34-06BB-380C6FE342C6}"/>
              </a:ext>
            </a:extLst>
          </p:cNvPr>
          <p:cNvSpPr>
            <a:spLocks noGrp="1"/>
          </p:cNvSpPr>
          <p:nvPr>
            <p:ph type="sldNum" sz="quarter" idx="5"/>
          </p:nvPr>
        </p:nvSpPr>
        <p:spPr/>
        <p:txBody>
          <a:bodyPr/>
          <a:lstStyle/>
          <a:p>
            <a:fld id="{D9FC3C91-ADBA-4EDE-B092-8E7E78CD9730}" type="slidenum">
              <a:rPr lang="en-AU" smtClean="0"/>
              <a:t>16</a:t>
            </a:fld>
            <a:endParaRPr lang="en-AU"/>
          </a:p>
        </p:txBody>
      </p:sp>
    </p:spTree>
    <p:extLst>
      <p:ext uri="{BB962C8B-B14F-4D97-AF65-F5344CB8AC3E}">
        <p14:creationId xmlns:p14="http://schemas.microsoft.com/office/powerpoint/2010/main" val="1610426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E1A6E-A3C6-ADFC-3DF4-5C94BEE5FD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81C39-4519-4CAE-C0D5-B584CC812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2A5B6-D39A-D05F-BF36-6B9FED2790F9}"/>
              </a:ext>
            </a:extLst>
          </p:cNvPr>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dirty="0">
              <a:latin typeface="Myriad Pro"/>
            </a:endParaRPr>
          </a:p>
          <a:p>
            <a:pPr marL="628650" lvl="1" indent="-171450">
              <a:buFont typeface="Arial" panose="020B0604020202020204" pitchFamily="34" charset="0"/>
              <a:buChar char="•"/>
            </a:pPr>
            <a:r>
              <a:rPr lang="en-AU" b="0" dirty="0">
                <a:latin typeface="Myriad Pro"/>
              </a:rPr>
              <a:t>A subcutaneous cannula </a:t>
            </a:r>
            <a:r>
              <a:rPr lang="en-AU" dirty="0">
                <a:latin typeface="Myriad Pro"/>
              </a:rPr>
              <a:t>– what it looks like, h</a:t>
            </a:r>
            <a:r>
              <a:rPr lang="en-AU" b="0" dirty="0">
                <a:latin typeface="Myriad Pro"/>
              </a:rPr>
              <a:t>ow it works and its different parts</a:t>
            </a:r>
          </a:p>
          <a:p>
            <a:pPr marL="628650" lvl="1" indent="-171450">
              <a:buFont typeface="Arial" panose="020B0604020202020204" pitchFamily="34" charset="0"/>
              <a:buChar char="•"/>
            </a:pPr>
            <a:r>
              <a:rPr lang="en-AU" dirty="0">
                <a:latin typeface="Myriad Pro"/>
              </a:rPr>
              <a:t>What to look for when checking the insertion site.</a:t>
            </a:r>
            <a:endParaRPr lang="en-AU" b="0" dirty="0">
              <a:latin typeface="Myriad Pro"/>
            </a:endParaRPr>
          </a:p>
        </p:txBody>
      </p:sp>
      <p:sp>
        <p:nvSpPr>
          <p:cNvPr id="4" name="Slide Number Placeholder 3">
            <a:extLst>
              <a:ext uri="{FF2B5EF4-FFF2-40B4-BE49-F238E27FC236}">
                <a16:creationId xmlns:a16="http://schemas.microsoft.com/office/drawing/2014/main" id="{5DCD020A-2835-6212-FA1B-13B1108AD1B5}"/>
              </a:ext>
            </a:extLst>
          </p:cNvPr>
          <p:cNvSpPr>
            <a:spLocks noGrp="1"/>
          </p:cNvSpPr>
          <p:nvPr>
            <p:ph type="sldNum" sz="quarter" idx="5"/>
          </p:nvPr>
        </p:nvSpPr>
        <p:spPr/>
        <p:txBody>
          <a:bodyPr/>
          <a:lstStyle/>
          <a:p>
            <a:fld id="{D9FC3C91-ADBA-4EDE-B092-8E7E78CD9730}" type="slidenum">
              <a:rPr lang="en-AU" smtClean="0"/>
              <a:t>17</a:t>
            </a:fld>
            <a:endParaRPr lang="en-AU"/>
          </a:p>
        </p:txBody>
      </p:sp>
    </p:spTree>
    <p:extLst>
      <p:ext uri="{BB962C8B-B14F-4D97-AF65-F5344CB8AC3E}">
        <p14:creationId xmlns:p14="http://schemas.microsoft.com/office/powerpoint/2010/main" val="2385251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59803-D405-183A-A567-131805654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2597F-ED5F-DAC5-4A46-57BD9B270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953EB-BBBD-FB2D-D8A8-FD0D3F9DDBE8}"/>
              </a:ext>
            </a:extLst>
          </p:cNvPr>
          <p:cNvSpPr>
            <a:spLocks noGrp="1"/>
          </p:cNvSpPr>
          <p:nvPr>
            <p:ph type="body" idx="1"/>
          </p:nvPr>
        </p:nvSpPr>
        <p:spPr/>
        <p:txBody>
          <a:bodyPr/>
          <a:lstStyle/>
          <a:p>
            <a:pPr>
              <a:defRPr/>
            </a:pPr>
            <a:r>
              <a:rPr lang="en-AU" b="1" dirty="0">
                <a:latin typeface="Myriad Pro"/>
              </a:rPr>
              <a:t>Facilitator notes</a:t>
            </a:r>
          </a:p>
          <a:p>
            <a:pPr>
              <a:defRPr/>
            </a:pPr>
            <a:endParaRPr lang="en-AU" b="1" dirty="0">
              <a:latin typeface="Myriad Pro" panose="020B0503030403020204" pitchFamily="34" charset="0"/>
            </a:endParaRPr>
          </a:p>
          <a:p>
            <a:pPr lvl="0">
              <a:defRPr/>
            </a:pPr>
            <a:r>
              <a:rPr lang="en-AU" b="1" i="1" dirty="0">
                <a:latin typeface="Myriad Pro"/>
              </a:rPr>
              <a:t>Key points</a:t>
            </a:r>
            <a:endParaRPr lang="en-AU" b="1" i="1" dirty="0">
              <a:latin typeface="Myriad Pro" panose="020B0503030403020204" pitchFamily="34" charset="0"/>
            </a:endParaRPr>
          </a:p>
          <a:p>
            <a:pPr lvl="0">
              <a:defRPr/>
            </a:pPr>
            <a:r>
              <a:rPr lang="en-AU" i="1" dirty="0">
                <a:latin typeface="Myriad Pro"/>
              </a:rPr>
              <a:t>Explaining what an inflamed insertion site looks like</a:t>
            </a:r>
          </a:p>
          <a:p>
            <a:pPr marL="251460" indent="-251460" fontAlgn="t">
              <a:spcAft>
                <a:spcPts val="600"/>
              </a:spcAft>
              <a:buFont typeface="Arial" panose="020B0604020202020204" pitchFamily="34" charset="0"/>
              <a:buChar char="•"/>
            </a:pPr>
            <a:r>
              <a:rPr lang="en-AU" dirty="0">
                <a:latin typeface="Myriad Pro"/>
              </a:rPr>
              <a:t>Carers/families may not necessarily understand how an inflamed site appears so pay attention to giving a thorough explanation.  You may like to use an image to illustrate your explanation.</a:t>
            </a:r>
          </a:p>
          <a:p>
            <a:pPr marL="251460" indent="-251460" fontAlgn="t">
              <a:spcAft>
                <a:spcPts val="600"/>
              </a:spcAft>
              <a:buFont typeface="Arial" panose="020B0604020202020204" pitchFamily="34" charset="0"/>
              <a:buChar char="•"/>
            </a:pPr>
            <a:r>
              <a:rPr lang="en-AU" dirty="0">
                <a:latin typeface="Myriad Pro"/>
              </a:rPr>
              <a:t>Inform the carer that a small lump sometimes appears after giving the subcutaneous medicine and this will soon disappear.</a:t>
            </a:r>
          </a:p>
        </p:txBody>
      </p:sp>
      <p:sp>
        <p:nvSpPr>
          <p:cNvPr id="4" name="Slide Number Placeholder 3">
            <a:extLst>
              <a:ext uri="{FF2B5EF4-FFF2-40B4-BE49-F238E27FC236}">
                <a16:creationId xmlns:a16="http://schemas.microsoft.com/office/drawing/2014/main" id="{C2E86801-91D6-DCE7-9079-346207CE9353}"/>
              </a:ext>
            </a:extLst>
          </p:cNvPr>
          <p:cNvSpPr>
            <a:spLocks noGrp="1"/>
          </p:cNvSpPr>
          <p:nvPr>
            <p:ph type="sldNum" sz="quarter" idx="5"/>
          </p:nvPr>
        </p:nvSpPr>
        <p:spPr/>
        <p:txBody>
          <a:bodyPr/>
          <a:lstStyle/>
          <a:p>
            <a:fld id="{D9FC3C91-ADBA-4EDE-B092-8E7E78CD9730}" type="slidenum">
              <a:rPr lang="en-AU" smtClean="0"/>
              <a:t>18</a:t>
            </a:fld>
            <a:endParaRPr lang="en-AU"/>
          </a:p>
        </p:txBody>
      </p:sp>
    </p:spTree>
    <p:extLst>
      <p:ext uri="{BB962C8B-B14F-4D97-AF65-F5344CB8AC3E}">
        <p14:creationId xmlns:p14="http://schemas.microsoft.com/office/powerpoint/2010/main" val="375912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F51B7-BE38-763A-DB04-AEBA39C65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2913C-F21C-C0A3-9500-F714ABB9C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18ABB-1CAE-E90E-FAC8-1FECEC945B1A}"/>
              </a:ext>
            </a:extLst>
          </p:cNvPr>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dirty="0">
              <a:latin typeface="Myriad Pro"/>
            </a:endParaRPr>
          </a:p>
          <a:p>
            <a:pPr marL="628650" lvl="1" indent="-171450">
              <a:buFont typeface="Arial" panose="020B0604020202020204" pitchFamily="34" charset="0"/>
              <a:buChar char="•"/>
            </a:pPr>
            <a:r>
              <a:rPr lang="en-AU" b="0" dirty="0">
                <a:latin typeface="Myriad Pro"/>
              </a:rPr>
              <a:t>The importance of writing in the diary each time medicine is given including that this allows the carer and the health professional to keep track of the amount of medicine used</a:t>
            </a:r>
            <a:r>
              <a:rPr lang="en-AU" dirty="0">
                <a:latin typeface="Myriad Pro"/>
              </a:rPr>
              <a:t> and the</a:t>
            </a:r>
            <a:r>
              <a:rPr lang="en-AU" b="0" dirty="0">
                <a:latin typeface="Myriad Pro"/>
              </a:rPr>
              <a:t> nurse or doctor can use the diary to assess if the medicines need to be changed</a:t>
            </a:r>
            <a:r>
              <a:rPr lang="en-AU" dirty="0">
                <a:latin typeface="Myriad Pro"/>
              </a:rPr>
              <a:t>.</a:t>
            </a:r>
            <a:endParaRPr lang="en-AU" b="0" dirty="0">
              <a:latin typeface="Myriad Pro"/>
            </a:endParaRPr>
          </a:p>
          <a:p>
            <a:endParaRPr lang="en-AU" dirty="0">
              <a:latin typeface="Myriad Pro" panose="020B0503030403020204" pitchFamily="34" charset="0"/>
            </a:endParaRPr>
          </a:p>
          <a:p>
            <a:r>
              <a:rPr lang="en-AU" b="1" i="1" dirty="0">
                <a:latin typeface="Myriad Pro"/>
              </a:rPr>
              <a:t>Notes</a:t>
            </a:r>
            <a:endParaRPr lang="en-AU" dirty="0">
              <a:latin typeface="Myriad Pro"/>
            </a:endParaRPr>
          </a:p>
          <a:p>
            <a:pPr marL="171450" indent="-171450">
              <a:buFont typeface="Arial" panose="020B0604020202020204" pitchFamily="34" charset="0"/>
              <a:buChar char="•"/>
            </a:pPr>
            <a:r>
              <a:rPr lang="en-AU" dirty="0">
                <a:latin typeface="Myriad Pro"/>
              </a:rPr>
              <a:t>During the training, the carer can complete an entry in the diary. This can be written as “example only” if needed.</a:t>
            </a:r>
          </a:p>
        </p:txBody>
      </p:sp>
      <p:sp>
        <p:nvSpPr>
          <p:cNvPr id="4" name="Slide Number Placeholder 3">
            <a:extLst>
              <a:ext uri="{FF2B5EF4-FFF2-40B4-BE49-F238E27FC236}">
                <a16:creationId xmlns:a16="http://schemas.microsoft.com/office/drawing/2014/main" id="{C111A7C3-E63C-1271-678B-5A8EF32AD4DD}"/>
              </a:ext>
            </a:extLst>
          </p:cNvPr>
          <p:cNvSpPr>
            <a:spLocks noGrp="1"/>
          </p:cNvSpPr>
          <p:nvPr>
            <p:ph type="sldNum" sz="quarter" idx="5"/>
          </p:nvPr>
        </p:nvSpPr>
        <p:spPr/>
        <p:txBody>
          <a:bodyPr/>
          <a:lstStyle/>
          <a:p>
            <a:fld id="{D9FC3C91-ADBA-4EDE-B092-8E7E78CD9730}" type="slidenum">
              <a:rPr lang="en-AU" smtClean="0"/>
              <a:t>19</a:t>
            </a:fld>
            <a:endParaRPr lang="en-AU"/>
          </a:p>
        </p:txBody>
      </p:sp>
    </p:spTree>
    <p:extLst>
      <p:ext uri="{BB962C8B-B14F-4D97-AF65-F5344CB8AC3E}">
        <p14:creationId xmlns:p14="http://schemas.microsoft.com/office/powerpoint/2010/main" val="92433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AU" dirty="0"/>
          </a:p>
        </p:txBody>
      </p:sp>
      <p:sp>
        <p:nvSpPr>
          <p:cNvPr id="4" name="Slide Number Placeholder 3"/>
          <p:cNvSpPr>
            <a:spLocks noGrp="1"/>
          </p:cNvSpPr>
          <p:nvPr>
            <p:ph type="sldNum" sz="quarter" idx="5"/>
          </p:nvPr>
        </p:nvSpPr>
        <p:spPr/>
        <p:txBody>
          <a:bodyPr/>
          <a:lstStyle/>
          <a:p>
            <a:fld id="{D9FC3C91-ADBA-4EDE-B092-8E7E78CD9730}" type="slidenum">
              <a:rPr lang="en-AU" smtClean="0"/>
              <a:t>2</a:t>
            </a:fld>
            <a:endParaRPr lang="en-AU"/>
          </a:p>
        </p:txBody>
      </p:sp>
    </p:spTree>
    <p:extLst>
      <p:ext uri="{BB962C8B-B14F-4D97-AF65-F5344CB8AC3E}">
        <p14:creationId xmlns:p14="http://schemas.microsoft.com/office/powerpoint/2010/main" val="4238391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5F48C-8FAC-2B69-8842-12681B598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A23D4-8546-475C-91BE-A6283F889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3F897-E209-3A8B-64DD-E8BB4921F569}"/>
              </a:ext>
            </a:extLst>
          </p:cNvPr>
          <p:cNvSpPr>
            <a:spLocks noGrp="1"/>
          </p:cNvSpPr>
          <p:nvPr>
            <p:ph type="body" idx="1"/>
          </p:nvPr>
        </p:nvSpPr>
        <p:spPr/>
        <p:txBody>
          <a:bodyPr/>
          <a:lstStyle/>
          <a:p>
            <a:pPr lvl="0">
              <a:defRPr/>
            </a:pPr>
            <a:r>
              <a:rPr lang="en-AU" b="1" dirty="0">
                <a:latin typeface="Myriad Pro"/>
              </a:rPr>
              <a:t>Facilitator notes</a:t>
            </a: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dirty="0">
              <a:latin typeface="Myriad Pro"/>
            </a:endParaRPr>
          </a:p>
          <a:p>
            <a:pPr marL="628650" lvl="1" indent="-171450">
              <a:buFont typeface="Arial" panose="020B0604020202020204" pitchFamily="34" charset="0"/>
              <a:buChar char="•"/>
            </a:pPr>
            <a:r>
              <a:rPr lang="en-AU" dirty="0">
                <a:latin typeface="Myriad Pro"/>
              </a:rPr>
              <a:t>Prescriptions are required for all subcutaneous medicines</a:t>
            </a:r>
          </a:p>
          <a:p>
            <a:pPr marL="628650" lvl="1" indent="-171450">
              <a:buFont typeface="Arial" panose="020B0604020202020204" pitchFamily="34" charset="0"/>
              <a:buChar char="•"/>
            </a:pPr>
            <a:r>
              <a:rPr lang="en-AU" dirty="0">
                <a:latin typeface="Myriad Pro"/>
              </a:rPr>
              <a:t>It is recommended that enough medicine for at least three days is always available in the home</a:t>
            </a:r>
          </a:p>
          <a:p>
            <a:pPr marL="628650" lvl="1" indent="-171450">
              <a:buFont typeface="Arial" panose="020B0604020202020204" pitchFamily="34" charset="0"/>
              <a:buChar char="•"/>
            </a:pPr>
            <a:r>
              <a:rPr lang="en-AU" dirty="0">
                <a:latin typeface="Myriad Pro"/>
              </a:rPr>
              <a:t>The carer/family needs to check the amount of medicine every day and let prescriber and pharmacist know if the stocks are getting low</a:t>
            </a:r>
          </a:p>
          <a:p>
            <a:pPr marL="628650" lvl="1" indent="-171450">
              <a:buFont typeface="Arial" panose="020B0604020202020204" pitchFamily="34" charset="0"/>
              <a:buChar char="•"/>
            </a:pPr>
            <a:r>
              <a:rPr lang="en-AU" dirty="0">
                <a:latin typeface="Myriad Pro"/>
              </a:rPr>
              <a:t>It may take a couple of days for medicines to arrive at the chemist (especially in rural or remote locations) and carer/family will need to consider weekends and public holidays</a:t>
            </a:r>
          </a:p>
          <a:p>
            <a:pPr marL="628650" lvl="1" indent="-171450">
              <a:buFont typeface="Arial" panose="020B0604020202020204" pitchFamily="34" charset="0"/>
              <a:buChar char="•"/>
            </a:pPr>
            <a:r>
              <a:rPr lang="en-AU" dirty="0">
                <a:latin typeface="Myriad Pro"/>
              </a:rPr>
              <a:t>If it is difficult for the carer/family to get to the chemist to pick up the medicines, contact the pharmacist and ask if they can be home-delivered </a:t>
            </a:r>
          </a:p>
          <a:p>
            <a:pPr marL="628650" lvl="1" indent="-171450">
              <a:buFont typeface="Arial" panose="020B0604020202020204" pitchFamily="34" charset="0"/>
              <a:buChar char="•"/>
            </a:pPr>
            <a:r>
              <a:rPr lang="en-AU" dirty="0">
                <a:latin typeface="Myriad Pro"/>
              </a:rPr>
              <a:t>Whether the chemist has an after-hours service and how to access it if needed. </a:t>
            </a:r>
            <a:endParaRPr lang="en-AU" dirty="0">
              <a:latin typeface="Myriad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latin typeface="Myriad Pro"/>
            </a:endParaRPr>
          </a:p>
        </p:txBody>
      </p:sp>
      <p:sp>
        <p:nvSpPr>
          <p:cNvPr id="4" name="Slide Number Placeholder 3">
            <a:extLst>
              <a:ext uri="{FF2B5EF4-FFF2-40B4-BE49-F238E27FC236}">
                <a16:creationId xmlns:a16="http://schemas.microsoft.com/office/drawing/2014/main" id="{0570DBD0-4B88-3224-CB05-8999147F987B}"/>
              </a:ext>
            </a:extLst>
          </p:cNvPr>
          <p:cNvSpPr>
            <a:spLocks noGrp="1"/>
          </p:cNvSpPr>
          <p:nvPr>
            <p:ph type="sldNum" sz="quarter" idx="5"/>
          </p:nvPr>
        </p:nvSpPr>
        <p:spPr/>
        <p:txBody>
          <a:bodyPr/>
          <a:lstStyle/>
          <a:p>
            <a:fld id="{D9FC3C91-ADBA-4EDE-B092-8E7E78CD9730}" type="slidenum">
              <a:rPr lang="en-AU" smtClean="0"/>
              <a:t>20</a:t>
            </a:fld>
            <a:endParaRPr lang="en-AU"/>
          </a:p>
        </p:txBody>
      </p:sp>
    </p:spTree>
    <p:extLst>
      <p:ext uri="{BB962C8B-B14F-4D97-AF65-F5344CB8AC3E}">
        <p14:creationId xmlns:p14="http://schemas.microsoft.com/office/powerpoint/2010/main" val="3764064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59F18-FE7A-CBC2-42CA-5810B9C6C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738D7-05DD-F8F7-7B3D-875A032DB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AEE3D-0554-8692-4196-9A0080A6EF4B}"/>
              </a:ext>
            </a:extLst>
          </p:cNvPr>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i="1" dirty="0">
              <a:latin typeface="Myriad Pro"/>
            </a:endParaRPr>
          </a:p>
          <a:p>
            <a:pPr marL="628650" lvl="1" indent="-171450">
              <a:buFont typeface="Arial" panose="020B0604020202020204" pitchFamily="34" charset="0"/>
              <a:buChar char="•"/>
            </a:pPr>
            <a:r>
              <a:rPr lang="en-AU" sz="1200" dirty="0">
                <a:latin typeface="Myriad Pro"/>
              </a:rPr>
              <a:t>Where medicines will be stored in the home</a:t>
            </a:r>
          </a:p>
          <a:p>
            <a:pPr marL="628650" lvl="1" indent="-171450">
              <a:buFont typeface="Arial" panose="020B0604020202020204" pitchFamily="34" charset="0"/>
              <a:buChar char="•"/>
            </a:pPr>
            <a:r>
              <a:rPr lang="en-AU" sz="1200" dirty="0">
                <a:latin typeface="Myriad Pro"/>
              </a:rPr>
              <a:t>The return all unused medicines to the chemist</a:t>
            </a:r>
            <a:r>
              <a:rPr lang="en-AU" dirty="0">
                <a:latin typeface="Myriad Pro"/>
              </a:rPr>
              <a:t>, or other appropriate place,</a:t>
            </a:r>
            <a:r>
              <a:rPr lang="en-AU" sz="1200" dirty="0">
                <a:latin typeface="Myriad Pro"/>
              </a:rPr>
              <a:t> in a timely fashion</a:t>
            </a:r>
          </a:p>
          <a:p>
            <a:pPr marL="628650" lvl="1" indent="-171450">
              <a:buFont typeface="Arial" panose="020B0604020202020204" pitchFamily="34" charset="0"/>
              <a:buChar char="•"/>
            </a:pPr>
            <a:r>
              <a:rPr lang="en-AU" sz="1200" dirty="0">
                <a:latin typeface="Myriad Pro"/>
              </a:rPr>
              <a:t>Disposal of the sharps container (according to the organisation’s workplace policies and procedures</a:t>
            </a:r>
            <a:r>
              <a:rPr lang="en-AU" dirty="0">
                <a:latin typeface="Myriad Pro"/>
              </a:rPr>
              <a:t>).</a:t>
            </a:r>
            <a:endParaRPr lang="en-AU" sz="1200" dirty="0">
              <a:latin typeface="Myriad Pro"/>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latin typeface="Myriad Pro"/>
            </a:endParaRPr>
          </a:p>
        </p:txBody>
      </p:sp>
      <p:sp>
        <p:nvSpPr>
          <p:cNvPr id="4" name="Slide Number Placeholder 3">
            <a:extLst>
              <a:ext uri="{FF2B5EF4-FFF2-40B4-BE49-F238E27FC236}">
                <a16:creationId xmlns:a16="http://schemas.microsoft.com/office/drawing/2014/main" id="{4F1D3BD3-3453-378A-DDE6-861F5BB7E838}"/>
              </a:ext>
            </a:extLst>
          </p:cNvPr>
          <p:cNvSpPr>
            <a:spLocks noGrp="1"/>
          </p:cNvSpPr>
          <p:nvPr>
            <p:ph type="sldNum" sz="quarter" idx="5"/>
          </p:nvPr>
        </p:nvSpPr>
        <p:spPr/>
        <p:txBody>
          <a:bodyPr/>
          <a:lstStyle/>
          <a:p>
            <a:fld id="{D9FC3C91-ADBA-4EDE-B092-8E7E78CD9730}" type="slidenum">
              <a:rPr lang="en-AU" smtClean="0"/>
              <a:t>21</a:t>
            </a:fld>
            <a:endParaRPr lang="en-AU"/>
          </a:p>
        </p:txBody>
      </p:sp>
    </p:spTree>
    <p:extLst>
      <p:ext uri="{BB962C8B-B14F-4D97-AF65-F5344CB8AC3E}">
        <p14:creationId xmlns:p14="http://schemas.microsoft.com/office/powerpoint/2010/main" val="3757260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A41AC-11DF-A24E-FE36-704624C0F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B7EF4-A6D6-7591-E048-46FEA1EA6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49AE9-42CD-28F7-D2D0-966D3C2F2422}"/>
              </a:ext>
            </a:extLst>
          </p:cNvPr>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endParaRPr lang="en-AU"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i="1" dirty="0">
              <a:highlight>
                <a:srgbClr val="FFFF00"/>
              </a:highlight>
              <a:latin typeface="Myriad Pro"/>
            </a:endParaRPr>
          </a:p>
          <a:p>
            <a:pPr marL="628650" lvl="1" indent="-171450">
              <a:buFont typeface="Arial" panose="020B0604020202020204" pitchFamily="34" charset="0"/>
              <a:buChar char="•"/>
            </a:pPr>
            <a:r>
              <a:rPr lang="en-AU" dirty="0">
                <a:latin typeface="Myriad Pro"/>
              </a:rPr>
              <a:t>This refers to the service’s 24-hour on-call number that will be given to carers/families.</a:t>
            </a:r>
          </a:p>
          <a:p>
            <a:endParaRPr lang="en-AU" b="1" i="1" dirty="0">
              <a:latin typeface="Myriad Pro" panose="020B0503030403020204" pitchFamily="34" charset="0"/>
            </a:endParaRPr>
          </a:p>
          <a:p>
            <a:r>
              <a:rPr lang="en-AU" b="1" i="1" dirty="0">
                <a:latin typeface="Myriad Pro"/>
              </a:rPr>
              <a:t>Notes:</a:t>
            </a:r>
            <a:endParaRPr lang="en-AU" dirty="0">
              <a:latin typeface="Myriad Pro"/>
            </a:endParaRPr>
          </a:p>
          <a:p>
            <a:pPr marL="171450" indent="-171450">
              <a:buFont typeface="Arial" panose="020B0604020202020204" pitchFamily="34" charset="0"/>
              <a:buChar char="•"/>
            </a:pPr>
            <a:r>
              <a:rPr lang="en-AU" dirty="0">
                <a:latin typeface="Myriad Pro"/>
              </a:rPr>
              <a:t>Participants should write all contact details, including the 24-hour number, on the fridge chart in the home.</a:t>
            </a:r>
          </a:p>
          <a:p>
            <a:pPr marL="171450" indent="-171450">
              <a:buFont typeface="Arial" panose="020B0604020202020204" pitchFamily="34" charset="0"/>
              <a:buChar char="•"/>
            </a:pPr>
            <a:r>
              <a:rPr lang="en-AU" dirty="0">
                <a:latin typeface="Myriad Pro"/>
              </a:rPr>
              <a:t>Carer competency to show where the 24hour number is written should be assessed.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latin typeface="Myriad Pro"/>
            </a:endParaRPr>
          </a:p>
        </p:txBody>
      </p:sp>
      <p:sp>
        <p:nvSpPr>
          <p:cNvPr id="4" name="Slide Number Placeholder 3">
            <a:extLst>
              <a:ext uri="{FF2B5EF4-FFF2-40B4-BE49-F238E27FC236}">
                <a16:creationId xmlns:a16="http://schemas.microsoft.com/office/drawing/2014/main" id="{47AB8D9E-181F-9211-0476-2288FC59BC42}"/>
              </a:ext>
            </a:extLst>
          </p:cNvPr>
          <p:cNvSpPr>
            <a:spLocks noGrp="1"/>
          </p:cNvSpPr>
          <p:nvPr>
            <p:ph type="sldNum" sz="quarter" idx="5"/>
          </p:nvPr>
        </p:nvSpPr>
        <p:spPr/>
        <p:txBody>
          <a:bodyPr/>
          <a:lstStyle/>
          <a:p>
            <a:fld id="{D9FC3C91-ADBA-4EDE-B092-8E7E78CD9730}" type="slidenum">
              <a:rPr lang="en-AU" smtClean="0"/>
              <a:t>22</a:t>
            </a:fld>
            <a:endParaRPr lang="en-AU"/>
          </a:p>
        </p:txBody>
      </p:sp>
    </p:spTree>
    <p:extLst>
      <p:ext uri="{BB962C8B-B14F-4D97-AF65-F5344CB8AC3E}">
        <p14:creationId xmlns:p14="http://schemas.microsoft.com/office/powerpoint/2010/main" val="1655924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366C3-F2EE-1F0F-4A68-90A5D874A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70220-CC99-ABF1-6100-E96717A03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9A3B3-BA7F-4B74-028F-7777D13EED80}"/>
              </a:ext>
            </a:extLst>
          </p:cNvPr>
          <p:cNvSpPr>
            <a:spLocks noGrp="1"/>
          </p:cNvSpPr>
          <p:nvPr>
            <p:ph type="body" idx="1"/>
          </p:nvPr>
        </p:nvSpPr>
        <p:spPr/>
        <p:txBody>
          <a:bodyPr/>
          <a:lstStyle/>
          <a:p>
            <a:endParaRPr lang="en-AU" dirty="0">
              <a:cs typeface="Calibri"/>
            </a:endParaRPr>
          </a:p>
        </p:txBody>
      </p:sp>
      <p:sp>
        <p:nvSpPr>
          <p:cNvPr id="4" name="Slide Number Placeholder 3">
            <a:extLst>
              <a:ext uri="{FF2B5EF4-FFF2-40B4-BE49-F238E27FC236}">
                <a16:creationId xmlns:a16="http://schemas.microsoft.com/office/drawing/2014/main" id="{E5A729A9-9C10-F86C-AD2B-720E2C6505AC}"/>
              </a:ext>
            </a:extLst>
          </p:cNvPr>
          <p:cNvSpPr>
            <a:spLocks noGrp="1"/>
          </p:cNvSpPr>
          <p:nvPr>
            <p:ph type="sldNum" sz="quarter" idx="5"/>
          </p:nvPr>
        </p:nvSpPr>
        <p:spPr/>
        <p:txBody>
          <a:bodyPr/>
          <a:lstStyle/>
          <a:p>
            <a:fld id="{D9FC3C91-ADBA-4EDE-B092-8E7E78CD9730}" type="slidenum">
              <a:rPr lang="en-AU" smtClean="0"/>
              <a:t>23</a:t>
            </a:fld>
            <a:endParaRPr lang="en-AU"/>
          </a:p>
        </p:txBody>
      </p:sp>
    </p:spTree>
    <p:extLst>
      <p:ext uri="{BB962C8B-B14F-4D97-AF65-F5344CB8AC3E}">
        <p14:creationId xmlns:p14="http://schemas.microsoft.com/office/powerpoint/2010/main" val="954691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C3C91-ADBA-4EDE-B092-8E7E78CD9730}" type="slidenum">
              <a:rPr lang="en-AU" smtClean="0"/>
              <a:t>24</a:t>
            </a:fld>
            <a:endParaRPr lang="en-AU"/>
          </a:p>
        </p:txBody>
      </p:sp>
    </p:spTree>
    <p:extLst>
      <p:ext uri="{BB962C8B-B14F-4D97-AF65-F5344CB8AC3E}">
        <p14:creationId xmlns:p14="http://schemas.microsoft.com/office/powerpoint/2010/main" val="306533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9FC3C91-ADBA-4EDE-B092-8E7E78CD9730}" type="slidenum">
              <a:rPr lang="en-AU" smtClean="0"/>
              <a:t>25</a:t>
            </a:fld>
            <a:endParaRPr lang="en-AU"/>
          </a:p>
        </p:txBody>
      </p:sp>
    </p:spTree>
    <p:extLst>
      <p:ext uri="{BB962C8B-B14F-4D97-AF65-F5344CB8AC3E}">
        <p14:creationId xmlns:p14="http://schemas.microsoft.com/office/powerpoint/2010/main" val="1505415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a:p>
        </p:txBody>
      </p:sp>
      <p:sp>
        <p:nvSpPr>
          <p:cNvPr id="4" name="Slide Number Placeholder 3"/>
          <p:cNvSpPr>
            <a:spLocks noGrp="1"/>
          </p:cNvSpPr>
          <p:nvPr>
            <p:ph type="sldNum" sz="quarter" idx="5"/>
          </p:nvPr>
        </p:nvSpPr>
        <p:spPr/>
        <p:txBody>
          <a:bodyPr/>
          <a:lstStyle/>
          <a:p>
            <a:fld id="{D9FC3C91-ADBA-4EDE-B092-8E7E78CD9730}" type="slidenum">
              <a:rPr lang="en-AU" smtClean="0"/>
              <a:t>26</a:t>
            </a:fld>
            <a:endParaRPr lang="en-AU"/>
          </a:p>
        </p:txBody>
      </p:sp>
    </p:spTree>
    <p:extLst>
      <p:ext uri="{BB962C8B-B14F-4D97-AF65-F5344CB8AC3E}">
        <p14:creationId xmlns:p14="http://schemas.microsoft.com/office/powerpoint/2010/main" val="416752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yriad Pro"/>
              </a:rPr>
              <a:t>Facilitator notes</a:t>
            </a:r>
            <a:endParaRPr lang="en-US" dirty="0">
              <a:latin typeface="Calibri"/>
              <a:cs typeface="Calibri"/>
            </a:endParaRPr>
          </a:p>
          <a:p>
            <a:r>
              <a:rPr lang="en-AU" dirty="0">
                <a:latin typeface="Myriad Pro"/>
              </a:rPr>
              <a:t> </a:t>
            </a:r>
            <a:endParaRPr lang="en-AU" dirty="0">
              <a:cs typeface="Calibri"/>
            </a:endParaRPr>
          </a:p>
          <a:p>
            <a:r>
              <a:rPr lang="en-AU" b="1" i="1" dirty="0">
                <a:latin typeface="Myriad Pro"/>
              </a:rPr>
              <a:t>Key points</a:t>
            </a:r>
          </a:p>
          <a:p>
            <a:r>
              <a:rPr lang="en-AU" dirty="0">
                <a:latin typeface="Myriad Pro"/>
              </a:rPr>
              <a:t>Carers/families consistently indicate that having a telephone number they can call at any time for clinical advice is essential to help give them confidence to manage subcutaneous medicines. </a:t>
            </a:r>
            <a:r>
              <a:rPr lang="en-AU" dirty="0"/>
              <a:t> </a:t>
            </a:r>
            <a:endParaRPr lang="en-AU" dirty="0">
              <a:cs typeface="Calibri"/>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3</a:t>
            </a:fld>
            <a:endParaRPr lang="en-AU"/>
          </a:p>
        </p:txBody>
      </p:sp>
    </p:spTree>
    <p:extLst>
      <p:ext uri="{BB962C8B-B14F-4D97-AF65-F5344CB8AC3E}">
        <p14:creationId xmlns:p14="http://schemas.microsoft.com/office/powerpoint/2010/main" val="924102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Myriad Pro"/>
              </a:rPr>
              <a:t>Facilitator notes </a:t>
            </a:r>
            <a:endParaRPr lang="en-AU" b="1" dirty="0">
              <a:latin typeface="Myriad Pro" panose="020B0503030403020204" pitchFamily="34" charset="0"/>
            </a:endParaRPr>
          </a:p>
          <a:p>
            <a:pPr>
              <a:defRPr/>
            </a:pPr>
            <a:endParaRPr lang="en-AU" b="1" i="1" dirty="0">
              <a:latin typeface="Myriad Pro" panose="020B0503030403020204" pitchFamily="34" charset="0"/>
            </a:endParaRPr>
          </a:p>
          <a:p>
            <a:pPr>
              <a:defRPr/>
            </a:pPr>
            <a:r>
              <a:rPr lang="en-AU" b="1" i="1" dirty="0">
                <a:latin typeface="Myriad Pro"/>
              </a:rPr>
              <a:t>Key points</a:t>
            </a:r>
          </a:p>
          <a:p>
            <a:pPr marL="171450" indent="-171450">
              <a:buFont typeface="Arial" panose="020B0604020202020204" pitchFamily="34" charset="0"/>
              <a:buChar char="•"/>
            </a:pPr>
            <a:r>
              <a:rPr lang="en-AU" dirty="0">
                <a:latin typeface="Myriad Pro"/>
              </a:rPr>
              <a:t>Explain to participants why it is so important to check that the carer/family understands what they need to do </a:t>
            </a:r>
            <a:endParaRPr lang="en-AU" dirty="0">
              <a:latin typeface="Myriad Pro" panose="020B0503030403020204" pitchFamily="34" charset="0"/>
            </a:endParaRPr>
          </a:p>
          <a:p>
            <a:pPr marL="171450" indent="-171450">
              <a:buFont typeface="Arial" panose="020B0604020202020204" pitchFamily="34" charset="0"/>
              <a:buChar char="•"/>
            </a:pPr>
            <a:r>
              <a:rPr lang="en-AU" dirty="0">
                <a:latin typeface="Myriad Pro"/>
              </a:rPr>
              <a:t>Explain to the participants the following 3 strategies to check understanding: </a:t>
            </a:r>
            <a:endParaRPr lang="en-AU" dirty="0">
              <a:latin typeface="Myriad Pro" panose="020B0503030403020204" pitchFamily="34" charset="0"/>
            </a:endParaRPr>
          </a:p>
          <a:p>
            <a:pPr marL="628650" lvl="1" indent="-171450">
              <a:buFont typeface="Arial" panose="020B0604020202020204" pitchFamily="34" charset="0"/>
              <a:buChar char="•"/>
            </a:pPr>
            <a:r>
              <a:rPr lang="en-AU" dirty="0">
                <a:latin typeface="Myriad Pro"/>
              </a:rPr>
              <a:t>Teach-back strategy where the carer is asked to explain in their own words what has been explained</a:t>
            </a:r>
          </a:p>
          <a:p>
            <a:pPr marL="628650" lvl="1" indent="-171450">
              <a:buFont typeface="Arial" panose="020B0604020202020204" pitchFamily="34" charset="0"/>
              <a:buChar char="•"/>
            </a:pPr>
            <a:r>
              <a:rPr lang="en-AU" dirty="0">
                <a:latin typeface="Myriad Pro" panose="020B0503030403020204" pitchFamily="34" charset="0"/>
              </a:rPr>
              <a:t>The ask-tell-ask method is a cycle of back-and-forth information and response</a:t>
            </a:r>
          </a:p>
          <a:p>
            <a:pPr marL="628650" lvl="1" indent="-171450">
              <a:buFont typeface="Arial" panose="020B0604020202020204" pitchFamily="34" charset="0"/>
              <a:buChar char="•"/>
            </a:pPr>
            <a:r>
              <a:rPr lang="en-AU" dirty="0">
                <a:latin typeface="Myriad Pro"/>
              </a:rPr>
              <a:t>Teach to goal is a strategy where the carer is asked to demonstrate doing tasks that has been demonstrated to them (5).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latin typeface="Myriad Pro"/>
              </a:rPr>
              <a:t>Encourage participants to </a:t>
            </a:r>
            <a:r>
              <a:rPr lang="en-AU" dirty="0">
                <a:latin typeface="Myriad Pro"/>
              </a:rPr>
              <a:t>encourage </a:t>
            </a:r>
            <a:r>
              <a:rPr lang="en-AU" b="0" dirty="0">
                <a:latin typeface="Myriad Pro"/>
              </a:rPr>
              <a:t>the carer</a:t>
            </a:r>
            <a:r>
              <a:rPr lang="en-AU" dirty="0">
                <a:latin typeface="Myriad Pro"/>
              </a:rPr>
              <a:t>/family</a:t>
            </a:r>
            <a:r>
              <a:rPr lang="en-AU" b="0" dirty="0">
                <a:latin typeface="Myriad Pro"/>
              </a:rPr>
              <a:t> to ask questions at any time</a:t>
            </a:r>
            <a:r>
              <a:rPr lang="en-AU" dirty="0">
                <a:latin typeface="Myriad Pro"/>
              </a:rPr>
              <a:t>.</a:t>
            </a:r>
            <a:endParaRPr lang="en-AU" b="0" dirty="0">
              <a:latin typeface="Myriad Pro"/>
            </a:endParaRPr>
          </a:p>
          <a:p>
            <a:endParaRPr lang="en-US" dirty="0"/>
          </a:p>
        </p:txBody>
      </p:sp>
      <p:sp>
        <p:nvSpPr>
          <p:cNvPr id="4" name="Slide Number Placeholder 3"/>
          <p:cNvSpPr>
            <a:spLocks noGrp="1"/>
          </p:cNvSpPr>
          <p:nvPr>
            <p:ph type="sldNum" sz="quarter" idx="5"/>
          </p:nvPr>
        </p:nvSpPr>
        <p:spPr/>
        <p:txBody>
          <a:bodyPr/>
          <a:lstStyle/>
          <a:p>
            <a:fld id="{D9FC3C91-ADBA-4EDE-B092-8E7E78CD9730}" type="slidenum">
              <a:rPr lang="en-AU" smtClean="0"/>
              <a:t>4</a:t>
            </a:fld>
            <a:endParaRPr lang="en-AU"/>
          </a:p>
        </p:txBody>
      </p:sp>
    </p:spTree>
    <p:extLst>
      <p:ext uri="{BB962C8B-B14F-4D97-AF65-F5344CB8AC3E}">
        <p14:creationId xmlns:p14="http://schemas.microsoft.com/office/powerpoint/2010/main" val="411462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200" b="1" dirty="0">
                <a:latin typeface="Myriad Pro"/>
              </a:rPr>
              <a:t>Facilitator notes</a:t>
            </a:r>
            <a:r>
              <a:rPr lang="en-AU" b="1" dirty="0">
                <a:latin typeface="Myriad Pro"/>
              </a:rPr>
              <a:t> </a:t>
            </a:r>
            <a:endParaRPr lang="en-AU" sz="1200" b="1" dirty="0">
              <a:latin typeface="Myriad Pro" panose="020B0503030403020204" pitchFamily="34" charset="0"/>
            </a:endParaRPr>
          </a:p>
          <a:p>
            <a:pPr>
              <a:defRPr/>
            </a:pPr>
            <a:endParaRPr lang="en-AU" sz="1200" b="1" i="1" dirty="0">
              <a:latin typeface="Myriad Pro" panose="020B0503030403020204" pitchFamily="34" charset="0"/>
            </a:endParaRPr>
          </a:p>
          <a:p>
            <a:pPr>
              <a:defRPr/>
            </a:pPr>
            <a:r>
              <a:rPr lang="en-AU" sz="1200" b="1" i="1" dirty="0">
                <a:latin typeface="Myriad Pro"/>
              </a:rPr>
              <a:t>Key points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Myriad Pro"/>
              </a:rPr>
              <a:t>Explain how the carer</a:t>
            </a:r>
            <a:r>
              <a:rPr lang="en-AU" dirty="0">
                <a:latin typeface="Myriad Pro"/>
              </a:rPr>
              <a:t>/family</a:t>
            </a:r>
            <a:r>
              <a:rPr lang="en-AU" sz="1200" b="0" dirty="0">
                <a:latin typeface="Myriad Pro"/>
              </a:rPr>
              <a:t> competency checklist can be used and completed whilst checking understanding</a:t>
            </a:r>
          </a:p>
          <a:p>
            <a:pPr marL="171450" indent="-171450">
              <a:buFont typeface="Arial" panose="020B0604020202020204" pitchFamily="34" charset="0"/>
              <a:buChar char="•"/>
              <a:defRPr/>
            </a:pPr>
            <a:r>
              <a:rPr lang="en-AU" dirty="0">
                <a:latin typeface="Myriad Pro"/>
              </a:rPr>
              <a:t>Inform participants about where to file the completed competency assessment form.</a:t>
            </a:r>
          </a:p>
        </p:txBody>
      </p:sp>
      <p:sp>
        <p:nvSpPr>
          <p:cNvPr id="4" name="Slide Number Placeholder 3"/>
          <p:cNvSpPr>
            <a:spLocks noGrp="1"/>
          </p:cNvSpPr>
          <p:nvPr>
            <p:ph type="sldNum" sz="quarter" idx="5"/>
          </p:nvPr>
        </p:nvSpPr>
        <p:spPr/>
        <p:txBody>
          <a:bodyPr/>
          <a:lstStyle/>
          <a:p>
            <a:fld id="{D9FC3C91-ADBA-4EDE-B092-8E7E78CD9730}" type="slidenum">
              <a:rPr lang="en-AU" smtClean="0"/>
              <a:t>5</a:t>
            </a:fld>
            <a:endParaRPr lang="en-AU"/>
          </a:p>
        </p:txBody>
      </p:sp>
    </p:spTree>
    <p:extLst>
      <p:ext uri="{BB962C8B-B14F-4D97-AF65-F5344CB8AC3E}">
        <p14:creationId xmlns:p14="http://schemas.microsoft.com/office/powerpoint/2010/main" val="294116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7CF3A-952E-FB77-1D6D-57B1EC9FE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B7177-D1F5-3649-0BFF-887B01FF9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734C4-3920-BA65-5BBF-AF26CF169424}"/>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latin typeface="Myriad Pro"/>
              </a:rPr>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1" dirty="0">
              <a:latin typeface="Myriad Pro" panose="020B0503030403020204" pitchFamily="34" charset="0"/>
            </a:endParaRPr>
          </a:p>
          <a:p>
            <a:pPr>
              <a:defRPr/>
            </a:pPr>
            <a:r>
              <a:rPr lang="en-AU" b="1" i="1" dirty="0">
                <a:latin typeface="Myriad Pro"/>
              </a:rPr>
              <a:t>Key points</a:t>
            </a:r>
          </a:p>
          <a:p>
            <a:pPr marL="171450" indent="-171450">
              <a:buFont typeface="Arial" panose="020B0604020202020204" pitchFamily="34" charset="0"/>
              <a:buChar char="•"/>
              <a:defRPr/>
            </a:pPr>
            <a:r>
              <a:rPr lang="en-AU" b="0" dirty="0">
                <a:latin typeface="Myriad Pro"/>
              </a:rPr>
              <a:t>Explain the key elements to the one-on-one carer</a:t>
            </a:r>
            <a:r>
              <a:rPr lang="en-AU" dirty="0">
                <a:latin typeface="Myriad Pro"/>
              </a:rPr>
              <a:t>/family</a:t>
            </a:r>
            <a:r>
              <a:rPr lang="en-AU" b="0" dirty="0">
                <a:latin typeface="Myriad Pro"/>
              </a:rPr>
              <a:t> training session</a:t>
            </a:r>
            <a:r>
              <a:rPr lang="en-AU" dirty="0">
                <a:latin typeface="Myriad Pro"/>
              </a:rPr>
              <a:t>/s</a:t>
            </a:r>
            <a:r>
              <a:rPr lang="en-AU" b="0" dirty="0">
                <a:latin typeface="Myriad Pro"/>
              </a:rPr>
              <a:t> varying it</a:t>
            </a:r>
            <a:r>
              <a:rPr lang="en-AU" dirty="0">
                <a:latin typeface="Myriad Pro"/>
              </a:rPr>
              <a:t> depending on the clinical practice in your service e.g. no need to teach carers/families to write a label, open an ampoule and draw up medicine if in your service the nurse routinely draws up medicine.</a:t>
            </a:r>
          </a:p>
          <a:p>
            <a:pPr>
              <a:defRPr/>
            </a:pPr>
            <a:endParaRPr lang="en-AU" dirty="0">
              <a:latin typeface="Myriad Pro" panose="020B0503030403020204" pitchFamily="34" charset="0"/>
            </a:endParaRPr>
          </a:p>
          <a:p>
            <a:pPr marR="0" lvl="0" algn="l" defTabSz="457200" rtl="0" eaLnBrk="1" fontAlgn="auto" latinLnBrk="0" hangingPunct="1">
              <a:lnSpc>
                <a:spcPct val="100000"/>
              </a:lnSpc>
              <a:spcBef>
                <a:spcPts val="0"/>
              </a:spcBef>
              <a:spcAft>
                <a:spcPts val="0"/>
              </a:spcAft>
              <a:buClrTx/>
              <a:buSzTx/>
              <a:tabLst/>
              <a:defRPr/>
            </a:pPr>
            <a:r>
              <a:rPr lang="en-AU" b="1" i="1" dirty="0">
                <a:latin typeface="Myriad Pro" panose="020B0503030403020204" pitchFamily="34" charset="0"/>
              </a:rPr>
              <a:t>Notes</a:t>
            </a:r>
          </a:p>
          <a:p>
            <a:pPr marL="171450" indent="-171450">
              <a:buFont typeface="Arial" panose="020B0604020202020204" pitchFamily="34" charset="0"/>
              <a:buChar char="•"/>
              <a:defRPr/>
            </a:pPr>
            <a:r>
              <a:rPr lang="en-AU" b="0" dirty="0">
                <a:latin typeface="Myriad Pro"/>
              </a:rPr>
              <a:t>The elements of the one-on-one training are clearly outlined in the </a:t>
            </a:r>
            <a:r>
              <a:rPr lang="en-AU" i="1" dirty="0">
                <a:latin typeface="Myriad Pro"/>
              </a:rPr>
              <a:t>Training </a:t>
            </a:r>
            <a:r>
              <a:rPr lang="en-AU" b="0" i="1" dirty="0">
                <a:latin typeface="Myriad Pro"/>
              </a:rPr>
              <a:t>checklist and carer</a:t>
            </a:r>
            <a:r>
              <a:rPr lang="en-AU" i="1" dirty="0">
                <a:latin typeface="Myriad Pro"/>
              </a:rPr>
              <a:t>/family</a:t>
            </a:r>
            <a:r>
              <a:rPr lang="en-AU" b="0" i="1" dirty="0">
                <a:latin typeface="Myriad Pro"/>
              </a:rPr>
              <a:t> post-training competency assessment. </a:t>
            </a:r>
            <a:r>
              <a:rPr lang="en-AU" dirty="0">
                <a:latin typeface="Myriad Pro"/>
              </a:rPr>
              <a:t>This form has a dual purpose: </a:t>
            </a:r>
            <a:endParaRPr lang="en-AU" dirty="0">
              <a:latin typeface="Myriad Pro" panose="020B0503030403020204" pitchFamily="34" charset="0"/>
            </a:endParaRPr>
          </a:p>
          <a:p>
            <a:pPr marL="685800" lvl="1" indent="-228600">
              <a:buAutoNum type="arabicParenR"/>
            </a:pPr>
            <a:r>
              <a:rPr lang="en-AU" dirty="0">
                <a:latin typeface="Myriad Pro"/>
              </a:rPr>
              <a:t>A teaching tool for RNs to guide one-on-one training session/s with a carer/family </a:t>
            </a:r>
            <a:endParaRPr lang="en-AU" dirty="0">
              <a:latin typeface="Myriad Pro" panose="020B0503030403020204" pitchFamily="34" charset="0"/>
            </a:endParaRPr>
          </a:p>
          <a:p>
            <a:pPr marL="685800" lvl="1" indent="-228600">
              <a:buAutoNum type="arabicParenR"/>
            </a:pPr>
            <a:r>
              <a:rPr lang="en-AU" dirty="0">
                <a:latin typeface="Myriad Pro" panose="020B0503030403020204" pitchFamily="34" charset="0"/>
              </a:rPr>
              <a:t>Prompts for the RN to ensure that the carer is competent with each element.  The form may be stored in the patient’s clinical notes. </a:t>
            </a:r>
          </a:p>
          <a:p>
            <a:endParaRPr lang="en-AU" dirty="0"/>
          </a:p>
          <a:p>
            <a:pPr algn="l" rtl="0" fontAlgn="base"/>
            <a:endParaRPr lang="en-AU" dirty="0"/>
          </a:p>
        </p:txBody>
      </p:sp>
      <p:sp>
        <p:nvSpPr>
          <p:cNvPr id="4" name="Slide Number Placeholder 3">
            <a:extLst>
              <a:ext uri="{FF2B5EF4-FFF2-40B4-BE49-F238E27FC236}">
                <a16:creationId xmlns:a16="http://schemas.microsoft.com/office/drawing/2014/main" id="{15DC53EE-9B95-5CC7-8CA8-191CE64E6348}"/>
              </a:ext>
            </a:extLst>
          </p:cNvPr>
          <p:cNvSpPr>
            <a:spLocks noGrp="1"/>
          </p:cNvSpPr>
          <p:nvPr>
            <p:ph type="sldNum" sz="quarter" idx="5"/>
          </p:nvPr>
        </p:nvSpPr>
        <p:spPr/>
        <p:txBody>
          <a:bodyPr/>
          <a:lstStyle/>
          <a:p>
            <a:fld id="{D9FC3C91-ADBA-4EDE-B092-8E7E78CD9730}" type="slidenum">
              <a:rPr lang="en-AU" smtClean="0"/>
              <a:t>6</a:t>
            </a:fld>
            <a:endParaRPr lang="en-AU"/>
          </a:p>
        </p:txBody>
      </p:sp>
    </p:spTree>
    <p:extLst>
      <p:ext uri="{BB962C8B-B14F-4D97-AF65-F5344CB8AC3E}">
        <p14:creationId xmlns:p14="http://schemas.microsoft.com/office/powerpoint/2010/main" val="345664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latin typeface="Myriad Pro"/>
              </a:rPr>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1" dirty="0">
              <a:latin typeface="Myriad Pro" panose="020B0503030403020204" pitchFamily="34" charset="0"/>
            </a:endParaRPr>
          </a:p>
          <a:p>
            <a:pPr>
              <a:defRPr/>
            </a:pPr>
            <a:r>
              <a:rPr lang="en-AU" b="1" i="1" dirty="0">
                <a:latin typeface="Myriad Pro"/>
              </a:rPr>
              <a:t>Key points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AU" dirty="0">
                <a:latin typeface="Myriad Pro"/>
              </a:rPr>
              <a:t>Inform participants that these are the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b="1" i="1" dirty="0">
              <a:latin typeface="Myriad Pro"/>
            </a:endParaRPr>
          </a:p>
          <a:p>
            <a:pPr marL="628650" lvl="1" indent="-171450">
              <a:buFont typeface="Arial" panose="020B0604020202020204" pitchFamily="34" charset="0"/>
              <a:buChar char="•"/>
            </a:pPr>
            <a:r>
              <a:rPr lang="en-AU" dirty="0">
                <a:latin typeface="Myriad Pro"/>
              </a:rPr>
              <a:t>What the terms ‘symptom’ and ‘breakthrough symptom’ mean</a:t>
            </a:r>
          </a:p>
          <a:p>
            <a:pPr marL="628650" lvl="1" indent="-171450">
              <a:buFont typeface="Arial" panose="020B0604020202020204" pitchFamily="34" charset="0"/>
              <a:buChar char="•"/>
              <a:defRPr/>
            </a:pPr>
            <a:r>
              <a:rPr lang="en-AU" dirty="0">
                <a:latin typeface="Myriad Pro"/>
              </a:rPr>
              <a:t>Information about common breakthrough symptoms  i.e. they may or may not occur; they may require an extra dose of medicine; they may be harder to treat if allowed to get worse; more than one may occur at the same time</a:t>
            </a:r>
          </a:p>
          <a:p>
            <a:pPr marL="628650" lvl="1" indent="-171450">
              <a:buFont typeface="Arial" panose="020B0604020202020204" pitchFamily="34" charset="0"/>
              <a:buChar char="•"/>
              <a:defRPr/>
            </a:pPr>
            <a:r>
              <a:rPr lang="en-AU" dirty="0">
                <a:latin typeface="Myriad Pro"/>
              </a:rPr>
              <a:t>The best way to determine the level of distress that a symptom may be causing a person is to ask them, however if this is not possible let the carer/family know that they should trust their own judgement and may need to rely on other signs</a:t>
            </a:r>
            <a:endParaRPr lang="en-AU" dirty="0"/>
          </a:p>
          <a:p>
            <a:pPr marL="628650" lvl="1" indent="-171450">
              <a:buFont typeface="Arial" panose="020B0604020202020204" pitchFamily="34" charset="0"/>
              <a:buChar char="•"/>
            </a:pPr>
            <a:r>
              <a:rPr lang="en-AU" dirty="0">
                <a:latin typeface="Myriad Pro"/>
              </a:rPr>
              <a:t>If the person being cared for is experiencing a symptom not listed in </a:t>
            </a:r>
            <a:r>
              <a:rPr lang="en-AU" i="0" dirty="0">
                <a:latin typeface="Myriad Pro"/>
              </a:rPr>
              <a:t>the caring@home </a:t>
            </a:r>
            <a:r>
              <a:rPr lang="en-AU" dirty="0">
                <a:latin typeface="Myriad Pro"/>
              </a:rPr>
              <a:t>resources, the carer/family should be educated to notice if that symptom is worsening</a:t>
            </a:r>
          </a:p>
          <a:p>
            <a:pPr marL="628650" lvl="1" indent="-171450">
              <a:buFont typeface="Arial" panose="020B0604020202020204" pitchFamily="34" charset="0"/>
              <a:buChar char="•"/>
            </a:pPr>
            <a:r>
              <a:rPr lang="en-AU" dirty="0">
                <a:latin typeface="Myriad Pro"/>
              </a:rPr>
              <a:t>If a new symptom develops, the carer/family should tell the nurse straight away</a:t>
            </a:r>
          </a:p>
          <a:p>
            <a:pPr marL="628650" lvl="1" indent="-171450">
              <a:buFont typeface="Arial" panose="020B0604020202020204" pitchFamily="34" charset="0"/>
              <a:buChar char="•"/>
            </a:pPr>
            <a:r>
              <a:rPr lang="en-AU" dirty="0">
                <a:latin typeface="Myriad Pro"/>
              </a:rPr>
              <a:t>Rating a symptom is a guide and is best done at two different times; ‘before’ and ‘about 20 minutes after’ the subcutaneous medicine is given; it’s the change in these ratings that informs if the medicine is effective</a:t>
            </a:r>
          </a:p>
          <a:p>
            <a:pPr marL="628650" lvl="1" indent="-171450">
              <a:buFont typeface="Arial" panose="020B0604020202020204" pitchFamily="34" charset="0"/>
              <a:buChar char="•"/>
              <a:defRPr/>
            </a:pPr>
            <a:r>
              <a:rPr lang="en-AU" dirty="0">
                <a:latin typeface="Myriad Pro"/>
              </a:rPr>
              <a:t>The carer/family is likely to know the person that they are caring for better than any health care professional therefore should trust their own judgement.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latin typeface="Myriad Pro"/>
            </a:endParaRPr>
          </a:p>
        </p:txBody>
      </p:sp>
      <p:sp>
        <p:nvSpPr>
          <p:cNvPr id="4" name="Slide Number Placeholder 3"/>
          <p:cNvSpPr>
            <a:spLocks noGrp="1"/>
          </p:cNvSpPr>
          <p:nvPr>
            <p:ph type="sldNum" sz="quarter" idx="5"/>
          </p:nvPr>
        </p:nvSpPr>
        <p:spPr/>
        <p:txBody>
          <a:bodyPr/>
          <a:lstStyle/>
          <a:p>
            <a:fld id="{D9FC3C91-ADBA-4EDE-B092-8E7E78CD9730}" type="slidenum">
              <a:rPr lang="en-AU" smtClean="0"/>
              <a:t>7</a:t>
            </a:fld>
            <a:endParaRPr lang="en-AU"/>
          </a:p>
        </p:txBody>
      </p:sp>
    </p:spTree>
    <p:extLst>
      <p:ext uri="{BB962C8B-B14F-4D97-AF65-F5344CB8AC3E}">
        <p14:creationId xmlns:p14="http://schemas.microsoft.com/office/powerpoint/2010/main" val="141626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latin typeface="Myriad Pro"/>
              </a:rPr>
              <a:t>Facilitator notes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1" dirty="0">
              <a:latin typeface="Myriad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1" i="1" dirty="0">
                <a:latin typeface="Myriad Pro"/>
              </a:rPr>
              <a:t>Key points</a:t>
            </a:r>
            <a:br>
              <a:rPr lang="en-AU" b="1" i="1" dirty="0">
                <a:latin typeface="Myriad Pro" panose="020B0503030403020204" pitchFamily="34" charset="0"/>
              </a:rPr>
            </a:br>
            <a:r>
              <a:rPr lang="en-AU" i="1" dirty="0">
                <a:latin typeface="Myriad Pro"/>
              </a:rPr>
              <a:t>Breakthrough symptoms</a:t>
            </a:r>
          </a:p>
          <a:p>
            <a:pPr marL="251460" indent="-251460">
              <a:spcAft>
                <a:spcPts val="600"/>
              </a:spcAft>
              <a:buFont typeface="Arial" panose="020B0604020202020204" pitchFamily="34" charset="0"/>
              <a:buChar char="•"/>
            </a:pPr>
            <a:r>
              <a:rPr lang="en-AU" dirty="0">
                <a:latin typeface="Myriad Pro"/>
              </a:rPr>
              <a:t>Reinforce that there are well-known common breakthrough symptoms occurring at end of life and by teaching about these common symptoms, the carer/family can be prepared</a:t>
            </a:r>
          </a:p>
          <a:p>
            <a:pPr marL="251460" indent="-251460">
              <a:spcAft>
                <a:spcPts val="600"/>
              </a:spcAft>
              <a:buFont typeface="Arial" panose="020B0604020202020204" pitchFamily="34" charset="0"/>
              <a:buChar char="•"/>
            </a:pPr>
            <a:r>
              <a:rPr lang="en-AU" dirty="0">
                <a:latin typeface="Myriad Pro"/>
              </a:rPr>
              <a:t>If appropriate, discuss the common breakthrough symptoms.</a:t>
            </a:r>
          </a:p>
          <a:p>
            <a:pPr marL="0" indent="0">
              <a:spcAft>
                <a:spcPts val="600"/>
              </a:spcAft>
              <a:buFont typeface="Arial" panose="020B0604020202020204" pitchFamily="34" charset="0"/>
              <a:buNone/>
            </a:pPr>
            <a:r>
              <a:rPr lang="en-AU" i="1" dirty="0">
                <a:latin typeface="Myriad Pro"/>
              </a:rPr>
              <a:t>Symptom rating scale</a:t>
            </a:r>
          </a:p>
          <a:p>
            <a:pPr marL="251460" indent="-251460" fontAlgn="t">
              <a:spcAft>
                <a:spcPts val="600"/>
              </a:spcAft>
              <a:buFont typeface="Arial" panose="020B0604020202020204" pitchFamily="34" charset="0"/>
              <a:buChar char="•"/>
            </a:pPr>
            <a:r>
              <a:rPr lang="en-AU" dirty="0">
                <a:latin typeface="Myriad Pro"/>
              </a:rPr>
              <a:t>The purpose of the numerical/facial rating scale is to assess the level of distress caused by a symptom </a:t>
            </a:r>
          </a:p>
          <a:p>
            <a:pPr marL="251460" indent="-251460" fontAlgn="t">
              <a:spcAft>
                <a:spcPts val="600"/>
              </a:spcAft>
              <a:buFont typeface="Arial" panose="020B0604020202020204" pitchFamily="34" charset="0"/>
              <a:buChar char="•"/>
            </a:pPr>
            <a:r>
              <a:rPr lang="en-AU" dirty="0">
                <a:latin typeface="Myriad Pro"/>
              </a:rPr>
              <a:t>The patient’s opinion of the severity of the symptom is considered to be best practice (‘gold’ standard). If the person is no longer able to communicate, a carer/family may need to rely on their knowledge of the person to rate the symptoms on their behalf </a:t>
            </a:r>
          </a:p>
          <a:p>
            <a:pPr marL="251460" indent="-251460" fontAlgn="t">
              <a:spcAft>
                <a:spcPts val="600"/>
              </a:spcAft>
              <a:buFont typeface="Arial" panose="020B0604020202020204" pitchFamily="34" charset="0"/>
              <a:buChar char="•"/>
            </a:pPr>
            <a:r>
              <a:rPr lang="en-AU" dirty="0">
                <a:latin typeface="Myriad Pro"/>
              </a:rPr>
              <a:t>Your service may use a slightly different rating scale. If that is the case, then you will need to explain it to the carer/family (6).</a:t>
            </a:r>
          </a:p>
          <a:p>
            <a:pPr marL="251460" indent="-251460">
              <a:spcAft>
                <a:spcPts val="600"/>
              </a:spcAft>
              <a:buFont typeface="Arial" panose="020B0604020202020204" pitchFamily="34" charset="0"/>
              <a:buChar char="•"/>
            </a:pPr>
            <a:endParaRPr lang="en-AU" dirty="0">
              <a:latin typeface="Myriad Pro"/>
            </a:endParaRPr>
          </a:p>
          <a:p>
            <a:pPr>
              <a:spcAft>
                <a:spcPts val="600"/>
              </a:spcAft>
            </a:pPr>
            <a:r>
              <a:rPr lang="en-AU" b="1" i="1" dirty="0">
                <a:latin typeface="Myriad Pro"/>
              </a:rPr>
              <a:t>Activity</a:t>
            </a:r>
          </a:p>
          <a:p>
            <a:pPr marL="171450" indent="-171450">
              <a:buFont typeface="Arial,Sans-Serif"/>
              <a:buChar char="•"/>
            </a:pPr>
            <a:r>
              <a:rPr lang="en-AU" dirty="0">
                <a:latin typeface="Myriad Pro"/>
              </a:rPr>
              <a:t>It is recommended that you work through each clinical note and ask for participant comments/questions as you discuss. </a:t>
            </a:r>
          </a:p>
        </p:txBody>
      </p:sp>
      <p:sp>
        <p:nvSpPr>
          <p:cNvPr id="4" name="Slide Number Placeholder 3"/>
          <p:cNvSpPr>
            <a:spLocks noGrp="1"/>
          </p:cNvSpPr>
          <p:nvPr>
            <p:ph type="sldNum" sz="quarter" idx="5"/>
          </p:nvPr>
        </p:nvSpPr>
        <p:spPr/>
        <p:txBody>
          <a:bodyPr/>
          <a:lstStyle/>
          <a:p>
            <a:fld id="{D9FC3C91-ADBA-4EDE-B092-8E7E78CD9730}" type="slidenum">
              <a:rPr lang="en-AU" smtClean="0"/>
              <a:t>8</a:t>
            </a:fld>
            <a:endParaRPr lang="en-AU"/>
          </a:p>
        </p:txBody>
      </p:sp>
    </p:spTree>
    <p:extLst>
      <p:ext uri="{BB962C8B-B14F-4D97-AF65-F5344CB8AC3E}">
        <p14:creationId xmlns:p14="http://schemas.microsoft.com/office/powerpoint/2010/main" val="124243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7AA2C-AF91-AE5F-8753-9B085A5CE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DEFD5-2B7C-8301-4E87-6A9ED8C36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60CF6-0CD6-CD01-8593-B7258AA3684B}"/>
              </a:ext>
            </a:extLst>
          </p:cNvPr>
          <p:cNvSpPr>
            <a:spLocks noGrp="1"/>
          </p:cNvSpPr>
          <p:nvPr>
            <p:ph type="body" idx="1"/>
          </p:nvPr>
        </p:nvSpPr>
        <p:spPr/>
        <p:txBody>
          <a:bodyPr/>
          <a:lstStyle/>
          <a:p>
            <a:pPr>
              <a:defRPr/>
            </a:pPr>
            <a:r>
              <a:rPr lang="en-AU" sz="1200" b="1" dirty="0">
                <a:latin typeface="Myriad Pro"/>
              </a:rPr>
              <a:t>Facilitator notes</a:t>
            </a:r>
            <a:r>
              <a:rPr lang="en-AU" b="1" dirty="0">
                <a:latin typeface="Myriad Pro"/>
              </a:rPr>
              <a:t> </a:t>
            </a:r>
            <a:endParaRPr lang="en-AU" sz="1200" b="1" dirty="0">
              <a:latin typeface="Myriad Pro" panose="020B0503030403020204" pitchFamily="34" charset="0"/>
            </a:endParaRPr>
          </a:p>
          <a:p>
            <a:endParaRPr lang="en-AU" sz="1200" dirty="0">
              <a:latin typeface="Myriad Pro" panose="020B0503030403020204" pitchFamily="34" charset="0"/>
            </a:endParaRPr>
          </a:p>
          <a:p>
            <a:r>
              <a:rPr lang="en-AU" b="1" i="1" dirty="0">
                <a:latin typeface="Myriad Pro"/>
              </a:rPr>
              <a:t>Key points</a:t>
            </a:r>
          </a:p>
          <a:p>
            <a:pPr marL="171450" indent="-171450">
              <a:buFont typeface="Arial" panose="020B0604020202020204" pitchFamily="34" charset="0"/>
              <a:buChar char="•"/>
            </a:pPr>
            <a:r>
              <a:rPr lang="en-AU" dirty="0">
                <a:latin typeface="Myriad Pro"/>
              </a:rPr>
              <a:t>Inform participants that these are relevant carer/family resources to use when teaching about this topic</a:t>
            </a:r>
          </a:p>
          <a:p>
            <a:pPr marL="171450" indent="-171450">
              <a:buFont typeface="Arial" panose="020B0604020202020204" pitchFamily="34" charset="0"/>
              <a:buChar char="•"/>
            </a:pPr>
            <a:r>
              <a:rPr lang="en-AU" dirty="0">
                <a:latin typeface="Myriad Pro"/>
              </a:rPr>
              <a:t>Discuss the following key points for participants to explain in the carer/family training session/s:</a:t>
            </a:r>
            <a:endParaRPr lang="en-AU" sz="1200" b="1" i="1" dirty="0">
              <a:latin typeface="Myriad Pro"/>
            </a:endParaRPr>
          </a:p>
          <a:p>
            <a:pPr marL="628650" lvl="1" indent="-171450">
              <a:buFont typeface="Arial" panose="020B0604020202020204" pitchFamily="34" charset="0"/>
              <a:buChar char="•"/>
            </a:pPr>
            <a:r>
              <a:rPr lang="en-AU" sz="1200" dirty="0">
                <a:latin typeface="Myriad Pro"/>
              </a:rPr>
              <a:t>The doctor/nurse practitioner will prescribe medicines in anticipation of a symptom appearing (</a:t>
            </a:r>
            <a:r>
              <a:rPr lang="en-AU" dirty="0">
                <a:latin typeface="Myriad Pro"/>
              </a:rPr>
              <a:t>often</a:t>
            </a:r>
            <a:r>
              <a:rPr lang="en-AU" sz="1200" dirty="0">
                <a:latin typeface="Myriad Pro"/>
              </a:rPr>
              <a:t> known as anticipatory prescribing or just-in-case prescribing)</a:t>
            </a:r>
          </a:p>
          <a:p>
            <a:pPr marL="628650" lvl="1" indent="-171450">
              <a:buFont typeface="Arial" panose="020B0604020202020204" pitchFamily="34" charset="0"/>
              <a:buChar char="•"/>
              <a:defRPr/>
            </a:pPr>
            <a:r>
              <a:rPr lang="en-AU" sz="1200" dirty="0">
                <a:latin typeface="Myriad Pro"/>
              </a:rPr>
              <a:t>The reason for the use and the possible side effects of each of the prescribed subcutaneous medicines</a:t>
            </a:r>
            <a:r>
              <a:rPr lang="en-AU" dirty="0">
                <a:latin typeface="Myriad Pro"/>
              </a:rPr>
              <a:t> </a:t>
            </a:r>
            <a:endParaRPr lang="en-AU" sz="1200" dirty="0">
              <a:latin typeface="Myriad Pro" panose="020B0503030403020204" pitchFamily="34" charset="0"/>
            </a:endParaRPr>
          </a:p>
          <a:p>
            <a:pPr marL="628650" lvl="1" indent="-171450">
              <a:buFont typeface="Arial" panose="020B0604020202020204" pitchFamily="34" charset="0"/>
              <a:buChar char="•"/>
            </a:pPr>
            <a:r>
              <a:rPr lang="en-AU" sz="1200" b="0" dirty="0">
                <a:latin typeface="Myriad Pro"/>
              </a:rPr>
              <a:t>Medicines mainly come from the carer’s community pharmacy, but some may be dispensed through the hospital depending on the service</a:t>
            </a:r>
          </a:p>
          <a:p>
            <a:pPr marL="628650" lvl="1" indent="-171450">
              <a:buFont typeface="Arial" panose="020B0604020202020204" pitchFamily="34" charset="0"/>
              <a:buChar char="•"/>
            </a:pPr>
            <a:r>
              <a:rPr lang="en-AU" sz="1200" b="0" dirty="0">
                <a:latin typeface="Myriad Pro"/>
              </a:rPr>
              <a:t>Subcutaneous medicine is drawn up in a syringe from an ampoule</a:t>
            </a:r>
          </a:p>
          <a:p>
            <a:pPr marL="628650" lvl="1" indent="-171450">
              <a:buFont typeface="Arial" panose="020B0604020202020204" pitchFamily="34" charset="0"/>
              <a:buChar char="•"/>
            </a:pPr>
            <a:r>
              <a:rPr lang="en-AU" dirty="0">
                <a:latin typeface="Myriad Pro"/>
              </a:rPr>
              <a:t>Who will draw up the medicine – whether </a:t>
            </a:r>
            <a:r>
              <a:rPr lang="en-AU" sz="1200" b="0" dirty="0">
                <a:latin typeface="Myriad Pro"/>
              </a:rPr>
              <a:t>the nurse will do this or whether the carer will be taught to do this</a:t>
            </a:r>
            <a:r>
              <a:rPr lang="en-AU" dirty="0">
                <a:latin typeface="Myriad Pro"/>
              </a:rPr>
              <a:t> </a:t>
            </a:r>
            <a:endParaRPr lang="en-AU" sz="1200" b="0" dirty="0">
              <a:latin typeface="Myriad Pro" panose="020B0503030403020204" pitchFamily="34" charset="0"/>
            </a:endParaRPr>
          </a:p>
          <a:p>
            <a:pPr marL="628650" lvl="1" indent="-171450">
              <a:buFont typeface="Arial" panose="020B0604020202020204" pitchFamily="34" charset="0"/>
              <a:buChar char="•"/>
            </a:pPr>
            <a:r>
              <a:rPr lang="en-AU" sz="1200" b="0" dirty="0">
                <a:latin typeface="Myriad Pro"/>
              </a:rPr>
              <a:t>For safety, every syringe must have a label on it</a:t>
            </a:r>
            <a:r>
              <a:rPr lang="en-AU" dirty="0">
                <a:latin typeface="Myriad Pro"/>
              </a:rPr>
              <a:t> </a:t>
            </a:r>
            <a:endParaRPr lang="en-AU" sz="1200" b="0" dirty="0">
              <a:latin typeface="Myriad Pro" panose="020B0503030403020204" pitchFamily="34" charset="0"/>
            </a:endParaRPr>
          </a:p>
          <a:p>
            <a:pPr marL="628650" lvl="1" indent="-171450">
              <a:buFont typeface="Arial" panose="020B0604020202020204" pitchFamily="34" charset="0"/>
              <a:buChar char="•"/>
            </a:pPr>
            <a:r>
              <a:rPr lang="en-AU" sz="1200" b="0" dirty="0">
                <a:latin typeface="Myriad Pro"/>
              </a:rPr>
              <a:t>The label must have the name of the medicine, the symptom, the dose of the medicine, the initials of the person preparing the medicine and the date of preparation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Myriad Pro"/>
              </a:rPr>
              <a:t>Reading the label before giving the medicine is essential</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latin typeface="Myriad Pro"/>
              </a:rPr>
              <a:t>The colour-coded labelling system</a:t>
            </a:r>
            <a:r>
              <a:rPr lang="en-AU" dirty="0">
                <a:latin typeface="Myriad Pro"/>
              </a:rPr>
              <a:t>,</a:t>
            </a:r>
            <a:r>
              <a:rPr lang="en-AU" sz="1200" b="0" dirty="0">
                <a:latin typeface="Myriad Pro"/>
              </a:rPr>
              <a:t> including the fridge chart, can be used as an extra safety check</a:t>
            </a:r>
            <a:r>
              <a:rPr lang="en-AU" dirty="0">
                <a:latin typeface="Myriad Pro"/>
              </a:rPr>
              <a:t>.</a:t>
            </a:r>
            <a:endParaRPr lang="en-AU" sz="1200" b="0" dirty="0">
              <a:latin typeface="Myriad Pro"/>
            </a:endParaRPr>
          </a:p>
          <a:p>
            <a:pPr marL="171450" indent="-171450">
              <a:buFont typeface="Arial" panose="020B0604020202020204" pitchFamily="34" charset="0"/>
              <a:buChar char="•"/>
            </a:pPr>
            <a:r>
              <a:rPr lang="en-AU" dirty="0">
                <a:latin typeface="Myriad Pro"/>
              </a:rPr>
              <a:t>Explain that participants need to write each prescribed medicine (in correct colour-coded area) and the corresponding symptom on the fridge/wall chart.</a:t>
            </a:r>
          </a:p>
        </p:txBody>
      </p:sp>
      <p:sp>
        <p:nvSpPr>
          <p:cNvPr id="4" name="Slide Number Placeholder 3">
            <a:extLst>
              <a:ext uri="{FF2B5EF4-FFF2-40B4-BE49-F238E27FC236}">
                <a16:creationId xmlns:a16="http://schemas.microsoft.com/office/drawing/2014/main" id="{04300B25-1477-2C47-3B27-BC53863259EF}"/>
              </a:ext>
            </a:extLst>
          </p:cNvPr>
          <p:cNvSpPr>
            <a:spLocks noGrp="1"/>
          </p:cNvSpPr>
          <p:nvPr>
            <p:ph type="sldNum" sz="quarter" idx="5"/>
          </p:nvPr>
        </p:nvSpPr>
        <p:spPr/>
        <p:txBody>
          <a:bodyPr/>
          <a:lstStyle/>
          <a:p>
            <a:fld id="{D9FC3C91-ADBA-4EDE-B092-8E7E78CD9730}" type="slidenum">
              <a:rPr lang="en-AU" smtClean="0"/>
              <a:t>9</a:t>
            </a:fld>
            <a:endParaRPr lang="en-AU"/>
          </a:p>
        </p:txBody>
      </p:sp>
    </p:spTree>
    <p:extLst>
      <p:ext uri="{BB962C8B-B14F-4D97-AF65-F5344CB8AC3E}">
        <p14:creationId xmlns:p14="http://schemas.microsoft.com/office/powerpoint/2010/main" val="3666865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55A1-26C8-A8E1-D6E6-4B8FE3DFEE76}"/>
              </a:ext>
            </a:extLst>
          </p:cNvPr>
          <p:cNvSpPr>
            <a:spLocks noGrp="1"/>
          </p:cNvSpPr>
          <p:nvPr>
            <p:ph type="ctrTitle"/>
          </p:nvPr>
        </p:nvSpPr>
        <p:spPr>
          <a:xfrm>
            <a:off x="540000" y="1553228"/>
            <a:ext cx="7827386" cy="1853131"/>
          </a:xfrm>
          <a:prstGeom prst="rect">
            <a:avLst/>
          </a:prstGeom>
        </p:spPr>
        <p:txBody>
          <a:bodyPr anchor="b">
            <a:normAutofit/>
          </a:bodyPr>
          <a:lstStyle>
            <a:lvl1pPr algn="l">
              <a:defRPr sz="6000" b="1">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ECD1D841-8E18-D273-9395-751F624678B0}"/>
              </a:ext>
            </a:extLst>
          </p:cNvPr>
          <p:cNvSpPr>
            <a:spLocks noGrp="1"/>
          </p:cNvSpPr>
          <p:nvPr>
            <p:ph type="subTitle" idx="1"/>
          </p:nvPr>
        </p:nvSpPr>
        <p:spPr>
          <a:xfrm>
            <a:off x="540000" y="3524026"/>
            <a:ext cx="9144000" cy="807457"/>
          </a:xfrm>
          <a:prstGeom prst="rect">
            <a:avLst/>
          </a:prstGeo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18" name="TextBox 17">
            <a:extLst>
              <a:ext uri="{FF2B5EF4-FFF2-40B4-BE49-F238E27FC236}">
                <a16:creationId xmlns:a16="http://schemas.microsoft.com/office/drawing/2014/main" id="{4593A915-3D52-C0DE-4187-F4E7AF37C894}"/>
              </a:ext>
            </a:extLst>
          </p:cNvPr>
          <p:cNvSpPr txBox="1"/>
          <p:nvPr userDrawn="1"/>
        </p:nvSpPr>
        <p:spPr>
          <a:xfrm>
            <a:off x="351624" y="5960315"/>
            <a:ext cx="5157886" cy="523220"/>
          </a:xfrm>
          <a:prstGeom prst="rect">
            <a:avLst/>
          </a:prstGeom>
          <a:noFill/>
        </p:spPr>
        <p:txBody>
          <a:bodyPr wrap="square" rtlCol="0">
            <a:spAutoFit/>
          </a:bodyPr>
          <a:lstStyle/>
          <a:p>
            <a:pPr algn="l"/>
            <a:r>
              <a:rPr lang="en-AU" sz="1400">
                <a:solidFill>
                  <a:schemeClr val="bg1"/>
                </a:solidFill>
              </a:rPr>
              <a:t>caring@home is funded by the Australian Government and led by the Brisbane South Palliative Care Collaborative</a:t>
            </a:r>
          </a:p>
        </p:txBody>
      </p:sp>
    </p:spTree>
    <p:extLst>
      <p:ext uri="{BB962C8B-B14F-4D97-AF65-F5344CB8AC3E}">
        <p14:creationId xmlns:p14="http://schemas.microsoft.com/office/powerpoint/2010/main" val="415519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C3E8A92-636C-88F5-99B1-97AE7C2751C9}"/>
              </a:ext>
            </a:extLst>
          </p:cNvPr>
          <p:cNvSpPr>
            <a:spLocks noGrp="1"/>
          </p:cNvSpPr>
          <p:nvPr>
            <p:ph type="title"/>
          </p:nvPr>
        </p:nvSpPr>
        <p:spPr>
          <a:xfrm>
            <a:off x="540000" y="647143"/>
            <a:ext cx="5629042" cy="1311128"/>
          </a:xfrm>
          <a:prstGeom prst="rect">
            <a:avLst/>
          </a:prstGeom>
        </p:spPr>
        <p:txBody>
          <a:bodyPr anchor="t">
            <a:spAutoFit/>
          </a:bodyPr>
          <a:lstStyle>
            <a:lvl1pPr>
              <a:defRPr sz="4400">
                <a:solidFill>
                  <a:schemeClr val="tx1"/>
                </a:solidFill>
              </a:defRPr>
            </a:lvl1pPr>
          </a:lstStyle>
          <a:p>
            <a:r>
              <a:rPr lang="en-US"/>
              <a:t>Click to edit Master title style</a:t>
            </a:r>
            <a:endParaRPr lang="en-AU"/>
          </a:p>
        </p:txBody>
      </p:sp>
      <p:sp>
        <p:nvSpPr>
          <p:cNvPr id="12" name="Content Placeholder 2">
            <a:extLst>
              <a:ext uri="{FF2B5EF4-FFF2-40B4-BE49-F238E27FC236}">
                <a16:creationId xmlns:a16="http://schemas.microsoft.com/office/drawing/2014/main" id="{C2BD2DFE-09F9-9BCE-2053-787EF0442E2E}"/>
              </a:ext>
            </a:extLst>
          </p:cNvPr>
          <p:cNvSpPr>
            <a:spLocks noGrp="1"/>
          </p:cNvSpPr>
          <p:nvPr>
            <p:ph sz="half" idx="1" hasCustomPrompt="1"/>
          </p:nvPr>
        </p:nvSpPr>
        <p:spPr>
          <a:xfrm>
            <a:off x="540000" y="2227955"/>
            <a:ext cx="6001555" cy="2402090"/>
          </a:xfrm>
          <a:prstGeom prst="rect">
            <a:avLst/>
          </a:prstGeom>
        </p:spPr>
        <p:txBody>
          <a:bodyPr>
            <a:normAutofit/>
          </a:bodyPr>
          <a:lstStyle>
            <a:lvl1pPr marL="342900" indent="-342900">
              <a:lnSpc>
                <a:spcPct val="100000"/>
              </a:lnSpc>
              <a:buFont typeface="Arial" panose="020B0604020202020204" pitchFamily="34" charset="0"/>
              <a:buChar char="•"/>
              <a:defRPr sz="22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Body text style</a:t>
            </a:r>
            <a:endParaRPr lang="en-AU"/>
          </a:p>
        </p:txBody>
      </p:sp>
    </p:spTree>
    <p:extLst>
      <p:ext uri="{BB962C8B-B14F-4D97-AF65-F5344CB8AC3E}">
        <p14:creationId xmlns:p14="http://schemas.microsoft.com/office/powerpoint/2010/main" val="4082585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5" userDrawn="1">
          <p15:clr>
            <a:srgbClr val="FBAE40"/>
          </p15:clr>
        </p15:guide>
        <p15:guide id="3" pos="3940" userDrawn="1">
          <p15:clr>
            <a:srgbClr val="FBAE40"/>
          </p15:clr>
        </p15:guide>
        <p15:guide id="4" orient="horz" pos="3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5202-6078-9C1A-D522-63C5FC6D7B0A}"/>
              </a:ext>
            </a:extLst>
          </p:cNvPr>
          <p:cNvSpPr>
            <a:spLocks noGrp="1"/>
          </p:cNvSpPr>
          <p:nvPr>
            <p:ph type="title"/>
          </p:nvPr>
        </p:nvSpPr>
        <p:spPr>
          <a:xfrm>
            <a:off x="540000" y="870976"/>
            <a:ext cx="10943908" cy="701731"/>
          </a:xfrm>
          <a:prstGeom prst="rect">
            <a:avLst/>
          </a:prstGeom>
        </p:spPr>
        <p:txBody>
          <a:bodyPr wrap="square" anchor="t">
            <a:spAutoFit/>
          </a:bodyPr>
          <a:lstStyle>
            <a:lvl1pPr>
              <a:defRPr sz="4400">
                <a:solidFill>
                  <a:schemeClr val="tx1"/>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D410E49-55D0-BE6D-C390-AE6EE659A871}"/>
              </a:ext>
            </a:extLst>
          </p:cNvPr>
          <p:cNvSpPr>
            <a:spLocks noGrp="1"/>
          </p:cNvSpPr>
          <p:nvPr>
            <p:ph sz="half" idx="1" hasCustomPrompt="1"/>
          </p:nvPr>
        </p:nvSpPr>
        <p:spPr>
          <a:xfrm>
            <a:off x="540000" y="1789005"/>
            <a:ext cx="10943908" cy="4060649"/>
          </a:xfrm>
          <a:prstGeom prst="rect">
            <a:avLst/>
          </a:prstGeom>
        </p:spPr>
        <p:txBody>
          <a:bodyPr>
            <a:normAutofit/>
          </a:bodyPr>
          <a:lstStyle>
            <a:lvl1pPr marL="342900" indent="-342900">
              <a:lnSpc>
                <a:spcPct val="100000"/>
              </a:lnSpc>
              <a:buFont typeface="Arial" panose="020B0604020202020204" pitchFamily="34" charset="0"/>
              <a:buChar char="•"/>
              <a:defRPr sz="2200" b="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Body text style</a:t>
            </a:r>
            <a:endParaRPr lang="en-AU"/>
          </a:p>
        </p:txBody>
      </p:sp>
    </p:spTree>
    <p:extLst>
      <p:ext uri="{BB962C8B-B14F-4D97-AF65-F5344CB8AC3E}">
        <p14:creationId xmlns:p14="http://schemas.microsoft.com/office/powerpoint/2010/main" val="224322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5" userDrawn="1">
          <p15:clr>
            <a:srgbClr val="FBAE40"/>
          </p15:clr>
        </p15:guide>
        <p15:guide id="3" pos="3940" userDrawn="1">
          <p15:clr>
            <a:srgbClr val="FBAE40"/>
          </p15:clr>
        </p15:guide>
        <p15:guide id="4" orient="horz" pos="32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827376-182B-9FD9-DC90-AB2CFE38064F}"/>
              </a:ext>
            </a:extLst>
          </p:cNvPr>
          <p:cNvSpPr>
            <a:spLocks noGrp="1"/>
          </p:cNvSpPr>
          <p:nvPr>
            <p:ph type="body" sz="quarter" idx="11" hasCustomPrompt="1"/>
          </p:nvPr>
        </p:nvSpPr>
        <p:spPr>
          <a:xfrm>
            <a:off x="1130444" y="1501287"/>
            <a:ext cx="9931112" cy="2483427"/>
          </a:xfrm>
          <a:prstGeom prst="rect">
            <a:avLst/>
          </a:prstGeom>
        </p:spPr>
        <p:txBody>
          <a:bodyPr anchor="ctr">
            <a:noAutofit/>
          </a:bodyPr>
          <a:lstStyle>
            <a:lvl1pPr marL="0" indent="0" algn="ctr">
              <a:buNone/>
              <a:defRPr sz="3600" b="1" i="1">
                <a:solidFill>
                  <a:schemeClr val="tx1"/>
                </a:solidFill>
                <a:latin typeface="+mn-lt"/>
              </a:defRPr>
            </a:lvl1pPr>
          </a:lstStyle>
          <a:p>
            <a:pPr lvl="0"/>
            <a:r>
              <a:rPr lang="en-AU"/>
              <a:t>Lorem ipsum </a:t>
            </a:r>
            <a:r>
              <a:rPr lang="en-AU" err="1"/>
              <a:t>dolor</a:t>
            </a:r>
            <a:r>
              <a:rPr lang="en-AU"/>
              <a:t> sit </a:t>
            </a:r>
            <a:r>
              <a:rPr lang="en-AU" err="1"/>
              <a:t>amet</a:t>
            </a:r>
            <a:r>
              <a:rPr lang="en-AU"/>
              <a:t>, </a:t>
            </a:r>
            <a:r>
              <a:rPr lang="en-AU" err="1"/>
              <a:t>consectetur</a:t>
            </a:r>
            <a:r>
              <a:rPr lang="en-AU"/>
              <a:t> </a:t>
            </a:r>
            <a:r>
              <a:rPr lang="en-AU" err="1"/>
              <a:t>adipiscing</a:t>
            </a:r>
            <a:r>
              <a:rPr lang="en-AU"/>
              <a:t> </a:t>
            </a:r>
            <a:r>
              <a:rPr lang="en-AU" err="1"/>
              <a:t>elit</a:t>
            </a:r>
            <a:r>
              <a:rPr lang="en-AU"/>
              <a:t>, sed do </a:t>
            </a:r>
            <a:r>
              <a:rPr lang="en-AU" err="1"/>
              <a:t>eiusmod</a:t>
            </a:r>
            <a:r>
              <a:rPr lang="en-AU"/>
              <a:t> </a:t>
            </a:r>
            <a:r>
              <a:rPr lang="en-AU" err="1"/>
              <a:t>tempor</a:t>
            </a:r>
            <a:r>
              <a:rPr lang="en-AU"/>
              <a:t> </a:t>
            </a:r>
            <a:r>
              <a:rPr lang="en-AU" err="1"/>
              <a:t>incididunt</a:t>
            </a:r>
            <a:r>
              <a:rPr lang="en-AU"/>
              <a:t> </a:t>
            </a:r>
            <a:r>
              <a:rPr lang="en-AU" err="1"/>
              <a:t>ut</a:t>
            </a:r>
            <a:r>
              <a:rPr lang="en-AU"/>
              <a:t> labore et dolore magna </a:t>
            </a:r>
            <a:r>
              <a:rPr lang="en-AU" err="1"/>
              <a:t>aliqua</a:t>
            </a:r>
            <a:r>
              <a:rPr lang="en-AU"/>
              <a:t>.”</a:t>
            </a:r>
          </a:p>
        </p:txBody>
      </p:sp>
      <p:sp>
        <p:nvSpPr>
          <p:cNvPr id="7" name="Text Placeholder 6">
            <a:extLst>
              <a:ext uri="{FF2B5EF4-FFF2-40B4-BE49-F238E27FC236}">
                <a16:creationId xmlns:a16="http://schemas.microsoft.com/office/drawing/2014/main" id="{C6F97FB0-5137-A50C-804E-58E86792D0D4}"/>
              </a:ext>
            </a:extLst>
          </p:cNvPr>
          <p:cNvSpPr>
            <a:spLocks noGrp="1"/>
          </p:cNvSpPr>
          <p:nvPr>
            <p:ph type="body" sz="quarter" idx="12" hasCustomPrompt="1"/>
          </p:nvPr>
        </p:nvSpPr>
        <p:spPr>
          <a:xfrm>
            <a:off x="2856708" y="4114652"/>
            <a:ext cx="6478584" cy="410241"/>
          </a:xfrm>
          <a:prstGeom prst="rect">
            <a:avLst/>
          </a:prstGeom>
        </p:spPr>
        <p:txBody>
          <a:bodyPr wrap="square">
            <a:spAutoFit/>
          </a:bodyPr>
          <a:lstStyle>
            <a:lvl1pPr marL="0" indent="0" algn="ctr">
              <a:buNone/>
              <a:defRPr sz="2000"/>
            </a:lvl1pPr>
          </a:lstStyle>
          <a:p>
            <a:pPr lvl="0"/>
            <a:r>
              <a:rPr lang="en-AU"/>
              <a:t>Placeholder name of the person</a:t>
            </a:r>
          </a:p>
        </p:txBody>
      </p:sp>
      <p:sp>
        <p:nvSpPr>
          <p:cNvPr id="12" name="TextBox 11">
            <a:extLst>
              <a:ext uri="{FF2B5EF4-FFF2-40B4-BE49-F238E27FC236}">
                <a16:creationId xmlns:a16="http://schemas.microsoft.com/office/drawing/2014/main" id="{7C8996AD-AA72-F02F-450C-3D76D0039577}"/>
              </a:ext>
            </a:extLst>
          </p:cNvPr>
          <p:cNvSpPr txBox="1"/>
          <p:nvPr userDrawn="1"/>
        </p:nvSpPr>
        <p:spPr>
          <a:xfrm>
            <a:off x="584034" y="45174"/>
            <a:ext cx="1092820" cy="3939540"/>
          </a:xfrm>
          <a:prstGeom prst="rect">
            <a:avLst/>
          </a:prstGeom>
          <a:noFill/>
        </p:spPr>
        <p:txBody>
          <a:bodyPr wrap="square" rtlCol="0">
            <a:spAutoFit/>
          </a:bodyPr>
          <a:lstStyle/>
          <a:p>
            <a:r>
              <a:rPr lang="en-AU" sz="25000">
                <a:solidFill>
                  <a:schemeClr val="accent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227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EECBC-1ABD-55C9-0312-22852BB1D73F}"/>
              </a:ext>
            </a:extLst>
          </p:cNvPr>
          <p:cNvSpPr>
            <a:spLocks noGrp="1"/>
          </p:cNvSpPr>
          <p:nvPr>
            <p:ph type="title"/>
          </p:nvPr>
        </p:nvSpPr>
        <p:spPr>
          <a:xfrm>
            <a:off x="540000" y="642726"/>
            <a:ext cx="9371526" cy="1023235"/>
          </a:xfrm>
          <a:prstGeom prst="rect">
            <a:avLst/>
          </a:prstGeom>
        </p:spPr>
        <p:txBody>
          <a:bodyPr anchor="b">
            <a:noAutofit/>
          </a:bodyPr>
          <a:lstStyle>
            <a:lvl1pPr>
              <a:defRPr sz="4400"/>
            </a:lvl1pPr>
          </a:lstStyle>
          <a:p>
            <a:r>
              <a:rPr lang="en-US" dirty="0"/>
              <a:t>Click to edit Master title style</a:t>
            </a:r>
            <a:endParaRPr lang="en-AU" dirty="0"/>
          </a:p>
        </p:txBody>
      </p:sp>
    </p:spTree>
    <p:extLst>
      <p:ext uri="{BB962C8B-B14F-4D97-AF65-F5344CB8AC3E}">
        <p14:creationId xmlns:p14="http://schemas.microsoft.com/office/powerpoint/2010/main" val="270589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B564EA-6132-84CA-86B0-23D0ECF50489}"/>
              </a:ext>
            </a:extLst>
          </p:cNvPr>
          <p:cNvSpPr txBox="1"/>
          <p:nvPr userDrawn="1"/>
        </p:nvSpPr>
        <p:spPr>
          <a:xfrm>
            <a:off x="554598" y="1607959"/>
            <a:ext cx="2934906" cy="1446550"/>
          </a:xfrm>
          <a:prstGeom prst="rect">
            <a:avLst/>
          </a:prstGeom>
          <a:noFill/>
        </p:spPr>
        <p:txBody>
          <a:bodyPr wrap="none" rtlCol="0">
            <a:spAutoFit/>
          </a:bodyPr>
          <a:lstStyle/>
          <a:p>
            <a:endParaRPr lang="en-AU" sz="4400" b="1" dirty="0"/>
          </a:p>
          <a:p>
            <a:r>
              <a:rPr lang="en-AU" sz="4400" b="1" dirty="0"/>
              <a:t>Contact us</a:t>
            </a:r>
          </a:p>
        </p:txBody>
      </p:sp>
      <p:pic>
        <p:nvPicPr>
          <p:cNvPr id="11" name="Graphic 10">
            <a:extLst>
              <a:ext uri="{FF2B5EF4-FFF2-40B4-BE49-F238E27FC236}">
                <a16:creationId xmlns:a16="http://schemas.microsoft.com/office/drawing/2014/main" id="{7A144472-146E-CF6D-8D1F-538FDE64316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3396" y="3617901"/>
            <a:ext cx="321229" cy="321229"/>
          </a:xfrm>
          <a:prstGeom prst="rect">
            <a:avLst/>
          </a:prstGeom>
        </p:spPr>
      </p:pic>
      <p:sp>
        <p:nvSpPr>
          <p:cNvPr id="18" name="TextBox 17">
            <a:extLst>
              <a:ext uri="{FF2B5EF4-FFF2-40B4-BE49-F238E27FC236}">
                <a16:creationId xmlns:a16="http://schemas.microsoft.com/office/drawing/2014/main" id="{B0CA0BCE-E2F7-25E7-C382-BEA230CF24EB}"/>
              </a:ext>
            </a:extLst>
          </p:cNvPr>
          <p:cNvSpPr txBox="1"/>
          <p:nvPr userDrawn="1"/>
        </p:nvSpPr>
        <p:spPr>
          <a:xfrm>
            <a:off x="1222981" y="3439759"/>
            <a:ext cx="2457724" cy="584775"/>
          </a:xfrm>
          <a:prstGeom prst="rect">
            <a:avLst/>
          </a:prstGeom>
          <a:noFill/>
        </p:spPr>
        <p:txBody>
          <a:bodyPr wrap="none" rtlCol="0">
            <a:spAutoFit/>
          </a:bodyPr>
          <a:lstStyle/>
          <a:p>
            <a:r>
              <a:rPr lang="en-AU" sz="3200" b="0" dirty="0"/>
              <a:t>1300 600 007</a:t>
            </a:r>
          </a:p>
        </p:txBody>
      </p:sp>
      <p:sp>
        <p:nvSpPr>
          <p:cNvPr id="20" name="TextBox 19">
            <a:extLst>
              <a:ext uri="{FF2B5EF4-FFF2-40B4-BE49-F238E27FC236}">
                <a16:creationId xmlns:a16="http://schemas.microsoft.com/office/drawing/2014/main" id="{BE2525C1-2239-5F6C-ED4C-17914265D1A4}"/>
              </a:ext>
            </a:extLst>
          </p:cNvPr>
          <p:cNvSpPr txBox="1"/>
          <p:nvPr userDrawn="1"/>
        </p:nvSpPr>
        <p:spPr>
          <a:xfrm>
            <a:off x="1244423" y="4149123"/>
            <a:ext cx="6094140" cy="584775"/>
          </a:xfrm>
          <a:prstGeom prst="rect">
            <a:avLst/>
          </a:prstGeom>
          <a:noFill/>
        </p:spPr>
        <p:txBody>
          <a:bodyPr wrap="square">
            <a:spAutoFit/>
          </a:bodyPr>
          <a:lstStyle/>
          <a:p>
            <a:r>
              <a:rPr lang="en-AU" sz="3200"/>
              <a:t>caringathomeproject.com.au</a:t>
            </a:r>
          </a:p>
        </p:txBody>
      </p:sp>
      <p:sp>
        <p:nvSpPr>
          <p:cNvPr id="21" name="TextBox 20">
            <a:extLst>
              <a:ext uri="{FF2B5EF4-FFF2-40B4-BE49-F238E27FC236}">
                <a16:creationId xmlns:a16="http://schemas.microsoft.com/office/drawing/2014/main" id="{14314A85-70BA-8F74-6BCC-6FD8D07F4026}"/>
              </a:ext>
            </a:extLst>
          </p:cNvPr>
          <p:cNvSpPr txBox="1"/>
          <p:nvPr userDrawn="1"/>
        </p:nvSpPr>
        <p:spPr>
          <a:xfrm>
            <a:off x="1244423" y="4855206"/>
            <a:ext cx="6253658" cy="584775"/>
          </a:xfrm>
          <a:prstGeom prst="rect">
            <a:avLst/>
          </a:prstGeom>
          <a:noFill/>
        </p:spPr>
        <p:txBody>
          <a:bodyPr wrap="square">
            <a:spAutoFit/>
          </a:bodyPr>
          <a:lstStyle/>
          <a:p>
            <a:r>
              <a:rPr lang="en-AU" sz="3200" u="sng" dirty="0"/>
              <a:t>caringathome@health.qld.gov.au</a:t>
            </a:r>
          </a:p>
        </p:txBody>
      </p:sp>
      <p:pic>
        <p:nvPicPr>
          <p:cNvPr id="30" name="Picture 29" descr="A qr code on a white background&#10;&#10;Description automatically generated">
            <a:extLst>
              <a:ext uri="{FF2B5EF4-FFF2-40B4-BE49-F238E27FC236}">
                <a16:creationId xmlns:a16="http://schemas.microsoft.com/office/drawing/2014/main" id="{7457BC10-0654-807E-4A27-5469A760C6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91458" y="2700362"/>
            <a:ext cx="3045944" cy="3045944"/>
          </a:xfrm>
          <a:prstGeom prst="rect">
            <a:avLst/>
          </a:prstGeom>
          <a:ln>
            <a:noFill/>
          </a:ln>
        </p:spPr>
      </p:pic>
      <p:sp>
        <p:nvSpPr>
          <p:cNvPr id="4" name="Oval 3">
            <a:extLst>
              <a:ext uri="{FF2B5EF4-FFF2-40B4-BE49-F238E27FC236}">
                <a16:creationId xmlns:a16="http://schemas.microsoft.com/office/drawing/2014/main" id="{88C0F50C-0FD8-AB55-B930-2D29242EF800}"/>
              </a:ext>
            </a:extLst>
          </p:cNvPr>
          <p:cNvSpPr/>
          <p:nvPr userDrawn="1"/>
        </p:nvSpPr>
        <p:spPr>
          <a:xfrm>
            <a:off x="628740" y="3484613"/>
            <a:ext cx="495066" cy="49506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1BB83C27-9849-F5BB-0B22-9077815ED40A}"/>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07909" y="3579280"/>
            <a:ext cx="321229" cy="32122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A727F370-FBC3-5167-9E9D-16A152676264}"/>
              </a:ext>
            </a:extLst>
          </p:cNvPr>
          <p:cNvSpPr/>
          <p:nvPr userDrawn="1"/>
        </p:nvSpPr>
        <p:spPr>
          <a:xfrm>
            <a:off x="628740" y="4223334"/>
            <a:ext cx="495066" cy="49506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E846758-F451-3038-EDEE-C424E9C49BBB}"/>
              </a:ext>
            </a:extLst>
          </p:cNvPr>
          <p:cNvSpPr/>
          <p:nvPr userDrawn="1"/>
        </p:nvSpPr>
        <p:spPr>
          <a:xfrm>
            <a:off x="646477" y="4962055"/>
            <a:ext cx="495066" cy="49506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2BF09F39-BC8F-4129-4B02-4B4E094D1BE5}"/>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25220" y="4320241"/>
            <a:ext cx="303918" cy="3039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167EF82-0531-E9C0-DCB8-1393D6FE1901}"/>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750707" y="5058961"/>
            <a:ext cx="303918" cy="3039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lose-up of a black background&#10;&#10;Description automatically generated">
            <a:extLst>
              <a:ext uri="{FF2B5EF4-FFF2-40B4-BE49-F238E27FC236}">
                <a16:creationId xmlns:a16="http://schemas.microsoft.com/office/drawing/2014/main" id="{3474FA62-E67B-AFF5-F784-C57BD6C2AEC0}"/>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7887233" y="1109549"/>
            <a:ext cx="3645513" cy="996820"/>
          </a:xfrm>
          <a:prstGeom prst="rect">
            <a:avLst/>
          </a:prstGeom>
        </p:spPr>
      </p:pic>
    </p:spTree>
    <p:extLst>
      <p:ext uri="{BB962C8B-B14F-4D97-AF65-F5344CB8AC3E}">
        <p14:creationId xmlns:p14="http://schemas.microsoft.com/office/powerpoint/2010/main" val="59082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5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342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5" r:id="rId4"/>
    <p:sldLayoutId id="2147483654" r:id="rId5"/>
    <p:sldLayoutId id="2147483660" r:id="rId6"/>
    <p:sldLayoutId id="2147483657" r:id="rId7"/>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hyperlink" Target="https://www.caringathomeproject.com.au/support-for-carers-and-families/translated-resources" TargetMode="External"/><Relationship Id="rId13" Type="http://schemas.openxmlformats.org/officeDocument/2006/relationships/image" Target="../media/image22.png"/><Relationship Id="rId3" Type="http://schemas.openxmlformats.org/officeDocument/2006/relationships/hyperlink" Target="https://www.caringathomeproject.com.au/resources/community-resources/how-to-put-medicine-in-the-syringe-step-by-step-guide" TargetMode="External"/><Relationship Id="rId7" Type="http://schemas.openxmlformats.org/officeDocument/2006/relationships/hyperlink" Target="https://www.caringathomeproject.com.au/resources/standard-resources/writing-a-label-opening-an-ampoule-and-drawing-up-medicine" TargetMode="External"/><Relationship Id="rId12" Type="http://schemas.openxmlformats.org/officeDocument/2006/relationships/image" Target="../media/image20.png"/><Relationship Id="rId2" Type="http://schemas.openxmlformats.org/officeDocument/2006/relationships/notesSlide" Target="../notesSlides/notesSlide12.xml"/><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hyperlink" Target="https://vimeo.com/729856097/b59e5e4306?embedded=true&amp;source=video_title&amp;owner=52045026" TargetMode="External"/><Relationship Id="rId11" Type="http://schemas.openxmlformats.org/officeDocument/2006/relationships/image" Target="../media/image16.png"/><Relationship Id="rId5" Type="http://schemas.openxmlformats.org/officeDocument/2006/relationships/hyperlink" Target="https://www.caringathomeproject.com.au/resources/atsi/tip-sheet-put-medicine-in-the-syringe-poster-for-aboriginal-families" TargetMode="External"/><Relationship Id="rId15" Type="http://schemas.openxmlformats.org/officeDocument/2006/relationships/image" Target="../media/image24.png"/><Relationship Id="rId10" Type="http://schemas.openxmlformats.org/officeDocument/2006/relationships/hyperlink" Target="https://vimeo.com/292235786/de207f4582" TargetMode="External"/><Relationship Id="rId4" Type="http://schemas.openxmlformats.org/officeDocument/2006/relationships/hyperlink" Target="https://vimeo.com/1001805640/414b9bb286" TargetMode="External"/><Relationship Id="rId9" Type="http://schemas.openxmlformats.org/officeDocument/2006/relationships/hyperlink" Target="https://vimeo.com/292232978/f33966a7d6" TargetMode="External"/><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caringathomeproject.com.au/resources/atsi/tip-sheet-what-medicine-to-give-wall-chart-for-aboriginal-families" TargetMode="External"/><Relationship Id="rId13" Type="http://schemas.openxmlformats.org/officeDocument/2006/relationships/hyperlink" Target="https://www.caringathomeproject.com.au/resources/standard-resources/symptoms-and-medicines-colour-coded-fridge-chart" TargetMode="External"/><Relationship Id="rId18" Type="http://schemas.openxmlformats.org/officeDocument/2006/relationships/image" Target="../media/image18.png"/><Relationship Id="rId3" Type="http://schemas.openxmlformats.org/officeDocument/2006/relationships/hyperlink" Target="https://www.caringathomeproject.com.au/resources/community-resources/how-to-give-medicine-under-the-skin-step-by-step-guide" TargetMode="External"/><Relationship Id="rId21" Type="http://schemas.openxmlformats.org/officeDocument/2006/relationships/image" Target="../media/image22.png"/><Relationship Id="rId7" Type="http://schemas.openxmlformats.org/officeDocument/2006/relationships/hyperlink" Target="https://www.caringathomeproject.com.au/resources/atsi/tip-sheet-give-the-medicine-under-the-skin-for-aboriginal-families" TargetMode="External"/><Relationship Id="rId12" Type="http://schemas.openxmlformats.org/officeDocument/2006/relationships/hyperlink" Target="https://www.caringathomeproject.com.au/resources/standard-resources/medicines-diary" TargetMode="External"/><Relationship Id="rId17" Type="http://schemas.openxmlformats.org/officeDocument/2006/relationships/image" Target="../media/image17.png"/><Relationship Id="rId2" Type="http://schemas.openxmlformats.org/officeDocument/2006/relationships/notesSlide" Target="../notesSlides/notesSlide15.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hyperlink" Target="https://vimeo.com/1001807418/09cb6f0cb0" TargetMode="External"/><Relationship Id="rId11" Type="http://schemas.openxmlformats.org/officeDocument/2006/relationships/hyperlink" Target="https://www.caringathomeproject.com.au/support-for-carers-and-families/translated-resources" TargetMode="External"/><Relationship Id="rId24" Type="http://schemas.openxmlformats.org/officeDocument/2006/relationships/image" Target="../media/image21.png"/><Relationship Id="rId5" Type="http://schemas.openxmlformats.org/officeDocument/2006/relationships/hyperlink" Target="https://www.caringathomeproject.com.au/resources/community-resources/poster-what-medicine-to-give" TargetMode="External"/><Relationship Id="rId15" Type="http://schemas.openxmlformats.org/officeDocument/2006/relationships/hyperlink" Target="https://vimeo.com/292231852/44cbed9cd6" TargetMode="External"/><Relationship Id="rId23" Type="http://schemas.openxmlformats.org/officeDocument/2006/relationships/image" Target="../media/image24.png"/><Relationship Id="rId10" Type="http://schemas.openxmlformats.org/officeDocument/2006/relationships/hyperlink" Target="https://www.caringathomeproject.com.au/resources/standard-resources/giving-medicine-using-a-subcutaneous-cannula" TargetMode="External"/><Relationship Id="rId19" Type="http://schemas.openxmlformats.org/officeDocument/2006/relationships/image" Target="../media/image19.png"/><Relationship Id="rId4" Type="http://schemas.openxmlformats.org/officeDocument/2006/relationships/hyperlink" Target="https://www.caringathomeproject.com.au/resources/community-resources/medicines-diary" TargetMode="External"/><Relationship Id="rId9" Type="http://schemas.openxmlformats.org/officeDocument/2006/relationships/hyperlink" Target="https://vimeo.com/729856470/c114d8e3e7?embedded=true&amp;source=video_title&amp;owner=52045026" TargetMode="External"/><Relationship Id="rId14" Type="http://schemas.openxmlformats.org/officeDocument/2006/relationships/hyperlink" Target="https://vimeo.com/292233193/b612a2d308" TargetMode="External"/><Relationship Id="rId22"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caringathomeproject.com.au/resources/community-resources/how-to-give-medicine-under-the-skin-step-by-step-guide" TargetMode="External"/><Relationship Id="rId7" Type="http://schemas.openxmlformats.org/officeDocument/2006/relationships/hyperlink" Target="https://www.caringathomeproject.com.au/support-for-carers-and-families/translated-resource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caringathomeproject.com.au/resources/standard-resources/practical-handbook-for-carers" TargetMode="External"/><Relationship Id="rId11" Type="http://schemas.openxmlformats.org/officeDocument/2006/relationships/image" Target="../media/image11.png"/><Relationship Id="rId5" Type="http://schemas.openxmlformats.org/officeDocument/2006/relationships/hyperlink" Target="https://www.caringathomeproject.com.au/resources/atsi/tip-sheet-give-the-medicine-under-the-skin-for-aboriginal-families" TargetMode="External"/><Relationship Id="rId10" Type="http://schemas.openxmlformats.org/officeDocument/2006/relationships/image" Target="../media/image20.png"/><Relationship Id="rId4" Type="http://schemas.openxmlformats.org/officeDocument/2006/relationships/hyperlink" Target="https://www.caringathomeproject.com.au/tabid/5388/Default.aspx" TargetMode="Externa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hyperlink" Target="https://www.caringathomeproject.com.au/support-for-carers-and-families/translated-resources" TargetMode="External"/><Relationship Id="rId13" Type="http://schemas.openxmlformats.org/officeDocument/2006/relationships/image" Target="../media/image16.png"/><Relationship Id="rId18" Type="http://schemas.openxmlformats.org/officeDocument/2006/relationships/image" Target="../media/image23.png"/><Relationship Id="rId3" Type="http://schemas.openxmlformats.org/officeDocument/2006/relationships/hyperlink" Target="https://www.caringathomeproject.com.au/resources/community-resources/medicines-diary" TargetMode="External"/><Relationship Id="rId7" Type="http://schemas.openxmlformats.org/officeDocument/2006/relationships/hyperlink" Target="https://www.caringathomeproject.com.au/resources/standard-resources/practical-handbook-for-carers" TargetMode="External"/><Relationship Id="rId12" Type="http://schemas.openxmlformats.org/officeDocument/2006/relationships/hyperlink" Target="https://vimeo.com/292230591/aa539e56df" TargetMode="External"/><Relationship Id="rId17" Type="http://schemas.openxmlformats.org/officeDocument/2006/relationships/image" Target="../media/image22.png"/><Relationship Id="rId2" Type="http://schemas.openxmlformats.org/officeDocument/2006/relationships/notesSlide" Target="../notesSlides/notesSlide19.xml"/><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hyperlink" Target="https://vimeo.com/729855887/8a1477d00c?embedded=true&amp;source=video_title&amp;owner=52045026" TargetMode="External"/><Relationship Id="rId11" Type="http://schemas.openxmlformats.org/officeDocument/2006/relationships/hyperlink" Target="https://vimeo.com/292232820/4ae5c08bb4" TargetMode="External"/><Relationship Id="rId5" Type="http://schemas.openxmlformats.org/officeDocument/2006/relationships/hyperlink" Target="https://www.caringathomeproject.com.au/resources/atsi/tip-sheet-medicines-book-for-aboriginal-families" TargetMode="External"/><Relationship Id="rId15" Type="http://schemas.openxmlformats.org/officeDocument/2006/relationships/image" Target="../media/image18.png"/><Relationship Id="rId10" Type="http://schemas.openxmlformats.org/officeDocument/2006/relationships/hyperlink" Target="https://www.caringathomeproject.com.au/resources/standard-resources/medicines-diary" TargetMode="External"/><Relationship Id="rId19" Type="http://schemas.openxmlformats.org/officeDocument/2006/relationships/image" Target="../media/image24.png"/><Relationship Id="rId4" Type="http://schemas.openxmlformats.org/officeDocument/2006/relationships/hyperlink" Target="https://vimeo.com/1001803802/e3489ccd04" TargetMode="External"/><Relationship Id="rId9" Type="http://schemas.openxmlformats.org/officeDocument/2006/relationships/hyperlink" Target="https://www.caringathomeproject.com.au/tabid/5388/Default.aspx" TargetMode="External"/><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caringathomeproject.com.au/resources/community-resources/making-sure-there-are-enough-medicines-in-the-home-factsheet" TargetMode="External"/><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caringathomeproject.com.au/support-for-carers-and-families/translated-resources" TargetMode="External"/><Relationship Id="rId5" Type="http://schemas.openxmlformats.org/officeDocument/2006/relationships/hyperlink" Target="https://www.caringathomeproject.com.au/resources/standard-resources/practical-handbook-for-carers" TargetMode="External"/><Relationship Id="rId10" Type="http://schemas.openxmlformats.org/officeDocument/2006/relationships/image" Target="../media/image11.png"/><Relationship Id="rId4" Type="http://schemas.openxmlformats.org/officeDocument/2006/relationships/hyperlink" Target="https://www.caringathomeproject.com.au/tabid/5388/Default.aspx" TargetMode="Externa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caringathomeproject.com.au/resources/community-resources/storing-your-palliative-care-medicines-safely-factsheet" TargetMode="External"/><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caringathomeproject.com.au/support-for-carers-and-families/translated-resources" TargetMode="External"/><Relationship Id="rId5" Type="http://schemas.openxmlformats.org/officeDocument/2006/relationships/hyperlink" Target="https://www.caringathomeproject.com.au/resources/standard-resources/practical-handbook-for-carers" TargetMode="External"/><Relationship Id="rId10" Type="http://schemas.openxmlformats.org/officeDocument/2006/relationships/image" Target="../media/image11.png"/><Relationship Id="rId4" Type="http://schemas.openxmlformats.org/officeDocument/2006/relationships/hyperlink" Target="https://www.caringathomeproject.com.au/tabid/5388/Default.aspx" TargetMode="External"/><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02/14651858.CD009231.pub2"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doi.org/10.1177/0269216318773878" TargetMode="External"/><Relationship Id="rId5" Type="http://schemas.openxmlformats.org/officeDocument/2006/relationships/hyperlink" Target="https://doi.org/10.12968/ijpn.2008.14.8.30774" TargetMode="External"/><Relationship Id="rId4" Type="http://schemas.openxmlformats.org/officeDocument/2006/relationships/hyperlink" Target="https://doi.org/10.1016/j.jpainsymman.2018.08.01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80/10810730.2011.604379"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caresearch.com.au/caresearch/Portals/0/Documents/WhatisPalliativeCare/NationalProgram/PCForPeopleAtHome/Final_SummaryRreport_June2011_CSAH.pdf" TargetMode="External"/><Relationship Id="rId5" Type="http://schemas.openxmlformats.org/officeDocument/2006/relationships/hyperlink" Target="https://www.safetyandquality.gov.au/publications/national-standard-for-user-applied-labelling/" TargetMode="External"/><Relationship Id="rId4" Type="http://schemas.openxmlformats.org/officeDocument/2006/relationships/hyperlink" Target="https://www.ncbi.nlm.nih.gov/pubmed/108137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ijpsr.com/bft-article/needle-free-injection-systems/?view=fulltext"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doi.org/10.12968/ijpn.2005.11.2.17670"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hyperlink" Target="mailto:caringathome@health.qld.gov.au" TargetMode="External"/><Relationship Id="rId10" Type="http://schemas.openxmlformats.org/officeDocument/2006/relationships/image" Target="../media/image9.png"/><Relationship Id="rId4" Type="http://schemas.openxmlformats.org/officeDocument/2006/relationships/hyperlink" Target="http://caringathomeproject.com.au/"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vimeo.com/729855887/8a1477d00c?embedded=true&amp;source=video_title&amp;owner=52045026" TargetMode="External"/><Relationship Id="rId13" Type="http://schemas.openxmlformats.org/officeDocument/2006/relationships/hyperlink" Target="https://vimeo.com/292232709/7c968049ed" TargetMode="External"/><Relationship Id="rId18" Type="http://schemas.openxmlformats.org/officeDocument/2006/relationships/image" Target="../media/image19.png"/><Relationship Id="rId3" Type="http://schemas.openxmlformats.org/officeDocument/2006/relationships/hyperlink" Target="https://www.caringathomeproject.com.au/resources/community-resources/tip-sheet-help-with-feeling-sick-andor-vomiting-tipsheet" TargetMode="External"/><Relationship Id="rId21" Type="http://schemas.openxmlformats.org/officeDocument/2006/relationships/image" Target="../media/image22.png"/><Relationship Id="rId7" Type="http://schemas.openxmlformats.org/officeDocument/2006/relationships/hyperlink" Target="https://www.caringathomeproject.com.au/resources/atsi/tip-sheet-medicines-book-for-aboriginal-families" TargetMode="External"/><Relationship Id="rId12" Type="http://schemas.openxmlformats.org/officeDocument/2006/relationships/hyperlink" Target="https://www.caringathomeproject.com.au/resources/standard-resources/medicines-diary" TargetMode="External"/><Relationship Id="rId17" Type="http://schemas.openxmlformats.org/officeDocument/2006/relationships/image" Target="../media/image18.png"/><Relationship Id="rId2" Type="http://schemas.openxmlformats.org/officeDocument/2006/relationships/notesSlide" Target="../notesSlides/notesSlide7.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hyperlink" Target="https://www.caringathomeproject.com.au/resources/atsi/tip-sheet-help-with-feeling-sick-in-the-gut-for-aboriginal-families" TargetMode="External"/><Relationship Id="rId11" Type="http://schemas.openxmlformats.org/officeDocument/2006/relationships/hyperlink" Target="https://www.caringathomeproject.com.au/tabid/5388/Default.aspx" TargetMode="External"/><Relationship Id="rId5" Type="http://schemas.openxmlformats.org/officeDocument/2006/relationships/hyperlink" Target="https://vimeo.com/1001803802/e3489ccd04" TargetMode="External"/><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hyperlink" Target="https://www.caringathomeproject.com.au/support-for-carers-and-families/translated-resources" TargetMode="External"/><Relationship Id="rId19" Type="http://schemas.openxmlformats.org/officeDocument/2006/relationships/image" Target="../media/image20.png"/><Relationship Id="rId4" Type="http://schemas.openxmlformats.org/officeDocument/2006/relationships/hyperlink" Target="https://www.caringathomeproject.com.au/resources/community-resources/medicines-diary" TargetMode="External"/><Relationship Id="rId9" Type="http://schemas.openxmlformats.org/officeDocument/2006/relationships/hyperlink" Target="https://www.caringathomeproject.com.au/resources/standard-resources/practical-handbook-for-carers" TargetMode="External"/><Relationship Id="rId14" Type="http://schemas.openxmlformats.org/officeDocument/2006/relationships/hyperlink" Target="https://vimeo.com/292230485/d5b3653c11" TargetMode="External"/><Relationship Id="rId22"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hyperlink" Target="https://vimeo.com/729855887/8a1477d00c?embedded=true&amp;source=video_title&amp;owner=52045026" TargetMode="External"/><Relationship Id="rId13" Type="http://schemas.openxmlformats.org/officeDocument/2006/relationships/hyperlink" Target="https://vimeo.com/292232820/4ae5c08bb4" TargetMode="External"/><Relationship Id="rId18" Type="http://schemas.openxmlformats.org/officeDocument/2006/relationships/image" Target="../media/image19.png"/><Relationship Id="rId3" Type="http://schemas.openxmlformats.org/officeDocument/2006/relationships/hyperlink" Target="https://www.caringathomeproject.com.au/resources/community-resources/tip-sheet-help-with-feeling-sick-andor-vomiting-tipsheet" TargetMode="External"/><Relationship Id="rId21" Type="http://schemas.openxmlformats.org/officeDocument/2006/relationships/image" Target="../media/image23.png"/><Relationship Id="rId7" Type="http://schemas.openxmlformats.org/officeDocument/2006/relationships/hyperlink" Target="https://www.caringathomeproject.com.au/resources/atsi/tip-sheet-what-medicine-to-give-wall-chart-for-aboriginal-families" TargetMode="External"/><Relationship Id="rId12" Type="http://schemas.openxmlformats.org/officeDocument/2006/relationships/hyperlink" Target="https://www.caringathomeproject.com.au/resources/standard-resources/symptoms-and-medicines-colour-coded-fridge-chart" TargetMode="External"/><Relationship Id="rId17"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image" Target="../media/image17.png"/><Relationship Id="rId20"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hyperlink" Target="https://www.caringathomeproject.com.au/resources/atsi/tip-sheet-help-with-feeling-sick-in-the-gut-for-aboriginal-families" TargetMode="External"/><Relationship Id="rId11" Type="http://schemas.openxmlformats.org/officeDocument/2006/relationships/hyperlink" Target="https://www.caringathomeproject.com.au/tabid/5388/Default.aspx" TargetMode="External"/><Relationship Id="rId5" Type="http://schemas.openxmlformats.org/officeDocument/2006/relationships/hyperlink" Target="https://vimeo.com/1001803802/e3489ccd04" TargetMode="External"/><Relationship Id="rId15" Type="http://schemas.openxmlformats.org/officeDocument/2006/relationships/image" Target="../media/image16.png"/><Relationship Id="rId23" Type="http://schemas.openxmlformats.org/officeDocument/2006/relationships/image" Target="../media/image21.png"/><Relationship Id="rId10" Type="http://schemas.openxmlformats.org/officeDocument/2006/relationships/hyperlink" Target="https://www.caringathomeproject.com.au/support-for-carers-and-families/translated-resources" TargetMode="External"/><Relationship Id="rId19" Type="http://schemas.openxmlformats.org/officeDocument/2006/relationships/image" Target="../media/image20.png"/><Relationship Id="rId4" Type="http://schemas.openxmlformats.org/officeDocument/2006/relationships/hyperlink" Target="https://www.caringathomeproject.com.au/resources/community-resources/poster-what-medicine-to-give" TargetMode="External"/><Relationship Id="rId9" Type="http://schemas.openxmlformats.org/officeDocument/2006/relationships/hyperlink" Target="https://www.caringathomeproject.com.au/resources/standard-resources/practical-handbook-for-carers" TargetMode="External"/><Relationship Id="rId14" Type="http://schemas.openxmlformats.org/officeDocument/2006/relationships/hyperlink" Target="https://vimeo.com/292230591/aa539e56df" TargetMode="External"/><Relationship Id="rId2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C2F3E93-3E46-64DF-15B6-EEBF04744413}"/>
              </a:ext>
            </a:extLst>
          </p:cNvPr>
          <p:cNvSpPr>
            <a:spLocks noGrp="1"/>
          </p:cNvSpPr>
          <p:nvPr>
            <p:ph type="ctrTitle"/>
          </p:nvPr>
        </p:nvSpPr>
        <p:spPr>
          <a:xfrm>
            <a:off x="539750" y="792480"/>
            <a:ext cx="10615930" cy="2614295"/>
          </a:xfrm>
        </p:spPr>
        <p:txBody>
          <a:bodyPr>
            <a:noAutofit/>
          </a:bodyPr>
          <a:lstStyle/>
          <a:p>
            <a:r>
              <a:rPr lang="en-AU" sz="4400" dirty="0"/>
              <a:t>How to teach carers/families to help manage breakthrough symptoms safely using subcutaneous medicines  </a:t>
            </a:r>
          </a:p>
        </p:txBody>
      </p:sp>
      <p:sp>
        <p:nvSpPr>
          <p:cNvPr id="15" name="Subtitle 14">
            <a:extLst>
              <a:ext uri="{FF2B5EF4-FFF2-40B4-BE49-F238E27FC236}">
                <a16:creationId xmlns:a16="http://schemas.microsoft.com/office/drawing/2014/main" id="{BCC354A5-7D79-621A-AA31-68FD53BC993E}"/>
              </a:ext>
            </a:extLst>
          </p:cNvPr>
          <p:cNvSpPr>
            <a:spLocks noGrp="1"/>
          </p:cNvSpPr>
          <p:nvPr>
            <p:ph type="subTitle" idx="1"/>
          </p:nvPr>
        </p:nvSpPr>
        <p:spPr>
          <a:xfrm>
            <a:off x="539750" y="3524250"/>
            <a:ext cx="9144000" cy="1428750"/>
          </a:xfrm>
        </p:spPr>
        <p:txBody>
          <a:bodyPr/>
          <a:lstStyle/>
          <a:p>
            <a:r>
              <a:rPr lang="en-AU" dirty="0"/>
              <a:t>Presented by:</a:t>
            </a:r>
          </a:p>
          <a:p>
            <a:r>
              <a:rPr lang="en-AU" dirty="0"/>
              <a:t>[Insert your name here]</a:t>
            </a:r>
          </a:p>
          <a:p>
            <a:r>
              <a:rPr lang="en-AU" dirty="0"/>
              <a:t>[Insert your organisation here]</a:t>
            </a:r>
          </a:p>
        </p:txBody>
      </p:sp>
      <p:pic>
        <p:nvPicPr>
          <p:cNvPr id="7" name="Picture 6" descr="A close-up of a logo&#10;&#10;Description automatically generated">
            <a:extLst>
              <a:ext uri="{FF2B5EF4-FFF2-40B4-BE49-F238E27FC236}">
                <a16:creationId xmlns:a16="http://schemas.microsoft.com/office/drawing/2014/main" id="{F0F690ED-2B53-2B49-D58E-DB507B3454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38160" y="5593080"/>
            <a:ext cx="3514090" cy="960884"/>
          </a:xfrm>
          <a:prstGeom prst="rect">
            <a:avLst/>
          </a:prstGeom>
        </p:spPr>
      </p:pic>
      <p:sp>
        <p:nvSpPr>
          <p:cNvPr id="8" name="TextBox 7">
            <a:extLst>
              <a:ext uri="{FF2B5EF4-FFF2-40B4-BE49-F238E27FC236}">
                <a16:creationId xmlns:a16="http://schemas.microsoft.com/office/drawing/2014/main" id="{133A9B71-874A-307B-42C7-93BA52B7C1A7}"/>
              </a:ext>
            </a:extLst>
          </p:cNvPr>
          <p:cNvSpPr txBox="1"/>
          <p:nvPr/>
        </p:nvSpPr>
        <p:spPr>
          <a:xfrm>
            <a:off x="539750" y="5877251"/>
            <a:ext cx="6324600" cy="523220"/>
          </a:xfrm>
          <a:prstGeom prst="rect">
            <a:avLst/>
          </a:prstGeom>
          <a:noFill/>
        </p:spPr>
        <p:txBody>
          <a:bodyPr wrap="square" rtlCol="0">
            <a:spAutoFit/>
          </a:bodyPr>
          <a:lstStyle/>
          <a:p>
            <a:r>
              <a:rPr lang="en-US" sz="1400" dirty="0"/>
              <a:t>caring@home is funded by the Australian Government and led by the Brisbane South Palliative Care Collaborative</a:t>
            </a:r>
          </a:p>
        </p:txBody>
      </p:sp>
    </p:spTree>
    <p:extLst>
      <p:ext uri="{BB962C8B-B14F-4D97-AF65-F5344CB8AC3E}">
        <p14:creationId xmlns:p14="http://schemas.microsoft.com/office/powerpoint/2010/main" val="386468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7B6E17F-5D76-1124-D447-062FA072D4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5566" y="3460780"/>
            <a:ext cx="3643938" cy="2405534"/>
          </a:xfrm>
          <a:prstGeom prst="rect">
            <a:avLst/>
          </a:prstGeom>
        </p:spPr>
      </p:pic>
      <p:sp>
        <p:nvSpPr>
          <p:cNvPr id="12" name="Title 17">
            <a:extLst>
              <a:ext uri="{FF2B5EF4-FFF2-40B4-BE49-F238E27FC236}">
                <a16:creationId xmlns:a16="http://schemas.microsoft.com/office/drawing/2014/main" id="{EB2A545C-40D0-1143-52B3-FCE2B8D93811}"/>
              </a:ext>
            </a:extLst>
          </p:cNvPr>
          <p:cNvSpPr txBox="1">
            <a:spLocks/>
          </p:cNvSpPr>
          <p:nvPr/>
        </p:nvSpPr>
        <p:spPr>
          <a:xfrm>
            <a:off x="539750" y="736665"/>
            <a:ext cx="10957846" cy="535531"/>
          </a:xfrm>
          <a:prstGeom prst="rect">
            <a:avLst/>
          </a:prstGeom>
        </p:spPr>
        <p:txBody>
          <a:bodyPr anchor="ctr">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514350" indent="-514350">
              <a:buClr>
                <a:schemeClr val="accent3"/>
              </a:buClr>
              <a:buFont typeface="+mj-lt"/>
              <a:buAutoNum type="arabicParenR" startAt="2"/>
            </a:pPr>
            <a:r>
              <a:rPr lang="en-US" sz="3200" dirty="0"/>
              <a:t>Knowing what subcutaneous medicines to give</a:t>
            </a:r>
          </a:p>
        </p:txBody>
      </p:sp>
      <p:pic>
        <p:nvPicPr>
          <p:cNvPr id="13" name="Picture 12">
            <a:extLst>
              <a:ext uri="{FF2B5EF4-FFF2-40B4-BE49-F238E27FC236}">
                <a16:creationId xmlns:a16="http://schemas.microsoft.com/office/drawing/2014/main" id="{8E7C51FB-EFDA-EDD2-04C6-B5B99AF46D4B}"/>
              </a:ext>
            </a:extLst>
          </p:cNvPr>
          <p:cNvPicPr>
            <a:picLocks noChangeAspect="1"/>
          </p:cNvPicPr>
          <p:nvPr/>
        </p:nvPicPr>
        <p:blipFill>
          <a:blip r:embed="rId4"/>
          <a:stretch>
            <a:fillRect/>
          </a:stretch>
        </p:blipFill>
        <p:spPr>
          <a:xfrm>
            <a:off x="2222496" y="3462502"/>
            <a:ext cx="3644313" cy="2402090"/>
          </a:xfrm>
          <a:prstGeom prst="rect">
            <a:avLst/>
          </a:prstGeom>
        </p:spPr>
      </p:pic>
      <p:sp>
        <p:nvSpPr>
          <p:cNvPr id="15" name="Content Placeholder 2">
            <a:extLst>
              <a:ext uri="{FF2B5EF4-FFF2-40B4-BE49-F238E27FC236}">
                <a16:creationId xmlns:a16="http://schemas.microsoft.com/office/drawing/2014/main" id="{E1B51A68-48D3-303A-9D5F-54AF88FFFB9F}"/>
              </a:ext>
            </a:extLst>
          </p:cNvPr>
          <p:cNvSpPr txBox="1">
            <a:spLocks/>
          </p:cNvSpPr>
          <p:nvPr/>
        </p:nvSpPr>
        <p:spPr>
          <a:xfrm>
            <a:off x="638103" y="1505359"/>
            <a:ext cx="9428753" cy="1566925"/>
          </a:xfrm>
          <a:prstGeom prst="rect">
            <a:avLst/>
          </a:prstGeom>
        </p:spPr>
        <p:txBody>
          <a:bodyPr>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AU" sz="2400" b="1" dirty="0">
                <a:solidFill>
                  <a:schemeClr val="accent3"/>
                </a:solidFill>
                <a:latin typeface="+mj-lt"/>
              </a:rPr>
              <a:t>CLINICAL NOTES</a:t>
            </a:r>
          </a:p>
          <a:p>
            <a:pPr marL="457200" indent="-457200">
              <a:spcAft>
                <a:spcPts val="600"/>
              </a:spcAft>
              <a:buFont typeface="+mj-lt"/>
              <a:buAutoNum type="arabicPeriod"/>
              <a:defRPr/>
            </a:pPr>
            <a:r>
              <a:rPr lang="en-AU" dirty="0">
                <a:latin typeface="+mj-lt"/>
              </a:rPr>
              <a:t>Why is anticipatory prescribing important?</a:t>
            </a:r>
          </a:p>
          <a:p>
            <a:pPr marL="457200" indent="-457200">
              <a:spcAft>
                <a:spcPts val="600"/>
              </a:spcAft>
              <a:buFont typeface="+mj-lt"/>
              <a:buAutoNum type="arabicPeriod"/>
              <a:defRPr/>
            </a:pPr>
            <a:r>
              <a:rPr lang="en-AU" dirty="0">
                <a:latin typeface="+mj-lt"/>
              </a:rPr>
              <a:t>How to ensure the carer selects the correct medicine?</a:t>
            </a:r>
          </a:p>
        </p:txBody>
      </p:sp>
    </p:spTree>
    <p:extLst>
      <p:ext uri="{BB962C8B-B14F-4D97-AF65-F5344CB8AC3E}">
        <p14:creationId xmlns:p14="http://schemas.microsoft.com/office/powerpoint/2010/main" val="81881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C6F07-6AD3-7B1C-6854-0824238DB8CA}"/>
            </a:ext>
          </a:extLst>
        </p:cNvPr>
        <p:cNvGrpSpPr/>
        <p:nvPr/>
      </p:nvGrpSpPr>
      <p:grpSpPr>
        <a:xfrm>
          <a:off x="0" y="0"/>
          <a:ext cx="0" cy="0"/>
          <a:chOff x="0" y="0"/>
          <a:chExt cx="0" cy="0"/>
        </a:xfrm>
      </p:grpSpPr>
      <p:sp>
        <p:nvSpPr>
          <p:cNvPr id="12" name="Title 17">
            <a:extLst>
              <a:ext uri="{FF2B5EF4-FFF2-40B4-BE49-F238E27FC236}">
                <a16:creationId xmlns:a16="http://schemas.microsoft.com/office/drawing/2014/main" id="{72A0B086-5242-7364-88CB-7B1C57B8EE7E}"/>
              </a:ext>
            </a:extLst>
          </p:cNvPr>
          <p:cNvSpPr txBox="1">
            <a:spLocks/>
          </p:cNvSpPr>
          <p:nvPr/>
        </p:nvSpPr>
        <p:spPr>
          <a:xfrm>
            <a:off x="539750" y="736665"/>
            <a:ext cx="10957846" cy="535531"/>
          </a:xfrm>
          <a:prstGeom prst="rect">
            <a:avLst/>
          </a:prstGeom>
        </p:spPr>
        <p:txBody>
          <a:bodyPr anchor="ctr">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514350" indent="-514350">
              <a:buClr>
                <a:schemeClr val="accent3"/>
              </a:buClr>
              <a:buFont typeface="+mj-lt"/>
              <a:buAutoNum type="arabicParenR" startAt="2"/>
            </a:pPr>
            <a:r>
              <a:rPr lang="en-US" sz="3200" dirty="0"/>
              <a:t>Knowing what subcutaneous medicines to give</a:t>
            </a:r>
          </a:p>
        </p:txBody>
      </p:sp>
      <p:sp>
        <p:nvSpPr>
          <p:cNvPr id="5" name="Content Placeholder 2">
            <a:extLst>
              <a:ext uri="{FF2B5EF4-FFF2-40B4-BE49-F238E27FC236}">
                <a16:creationId xmlns:a16="http://schemas.microsoft.com/office/drawing/2014/main" id="{8D63860C-A2CA-85AA-5FDF-489593080A41}"/>
              </a:ext>
            </a:extLst>
          </p:cNvPr>
          <p:cNvSpPr txBox="1">
            <a:spLocks/>
          </p:cNvSpPr>
          <p:nvPr/>
        </p:nvSpPr>
        <p:spPr>
          <a:xfrm>
            <a:off x="638103" y="1505359"/>
            <a:ext cx="9428753" cy="1566925"/>
          </a:xfrm>
          <a:prstGeom prst="rect">
            <a:avLst/>
          </a:prstGeom>
        </p:spPr>
        <p:txBody>
          <a:bodyPr>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AU" sz="2400" b="1" dirty="0">
                <a:solidFill>
                  <a:schemeClr val="accent3"/>
                </a:solidFill>
                <a:latin typeface="+mj-lt"/>
              </a:rPr>
              <a:t>CLINICAL NOTES</a:t>
            </a:r>
          </a:p>
          <a:p>
            <a:pPr marL="457200" indent="-457200">
              <a:spcAft>
                <a:spcPts val="600"/>
              </a:spcAft>
              <a:buFont typeface="+mj-lt"/>
              <a:buAutoNum type="arabicPeriod" startAt="3"/>
              <a:defRPr/>
            </a:pPr>
            <a:r>
              <a:rPr lang="en-AU" dirty="0">
                <a:latin typeface="+mj-lt"/>
              </a:rPr>
              <a:t>Where does the colour-coded labelling system originate from?</a:t>
            </a:r>
          </a:p>
          <a:p>
            <a:pPr marL="457200" indent="-457200">
              <a:spcAft>
                <a:spcPts val="600"/>
              </a:spcAft>
              <a:buFont typeface="+mj-lt"/>
              <a:buAutoNum type="arabicPeriod" startAt="3"/>
              <a:defRPr/>
            </a:pPr>
            <a:r>
              <a:rPr lang="en-AU" dirty="0">
                <a:latin typeface="+mj-lt"/>
              </a:rPr>
              <a:t>Why are blank syringe labels included in the caring@home resources?</a:t>
            </a:r>
          </a:p>
        </p:txBody>
      </p:sp>
      <p:pic>
        <p:nvPicPr>
          <p:cNvPr id="10" name="Picture 9">
            <a:extLst>
              <a:ext uri="{FF2B5EF4-FFF2-40B4-BE49-F238E27FC236}">
                <a16:creationId xmlns:a16="http://schemas.microsoft.com/office/drawing/2014/main" id="{BE474A12-499E-E27D-BFAE-EB41345EAD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9437" y="3434434"/>
            <a:ext cx="3414478" cy="2400742"/>
          </a:xfrm>
          <a:prstGeom prst="rect">
            <a:avLst/>
          </a:prstGeom>
          <a:ln w="3175">
            <a:solidFill>
              <a:schemeClr val="tx1"/>
            </a:solidFill>
          </a:ln>
        </p:spPr>
      </p:pic>
      <p:pic>
        <p:nvPicPr>
          <p:cNvPr id="11" name="Picture 10">
            <a:extLst>
              <a:ext uri="{FF2B5EF4-FFF2-40B4-BE49-F238E27FC236}">
                <a16:creationId xmlns:a16="http://schemas.microsoft.com/office/drawing/2014/main" id="{B7769B30-D375-9887-A006-859F35615627}"/>
              </a:ext>
            </a:extLst>
          </p:cNvPr>
          <p:cNvPicPr>
            <a:picLocks noChangeAspect="1"/>
          </p:cNvPicPr>
          <p:nvPr/>
        </p:nvPicPr>
        <p:blipFill>
          <a:blip r:embed="rId4"/>
          <a:stretch>
            <a:fillRect/>
          </a:stretch>
        </p:blipFill>
        <p:spPr>
          <a:xfrm>
            <a:off x="2338461" y="3429000"/>
            <a:ext cx="3414478" cy="2406176"/>
          </a:xfrm>
          <a:prstGeom prst="rect">
            <a:avLst/>
          </a:prstGeom>
          <a:ln w="3175">
            <a:solidFill>
              <a:schemeClr val="tx1"/>
            </a:solidFill>
          </a:ln>
        </p:spPr>
      </p:pic>
    </p:spTree>
    <p:extLst>
      <p:ext uri="{BB962C8B-B14F-4D97-AF65-F5344CB8AC3E}">
        <p14:creationId xmlns:p14="http://schemas.microsoft.com/office/powerpoint/2010/main" val="33005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6E175-C85F-D155-AB81-117AA0058E6D}"/>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6948B02C-2EBB-AB5A-AC81-C71AE1B6EAAD}"/>
              </a:ext>
            </a:extLst>
          </p:cNvPr>
          <p:cNvSpPr>
            <a:spLocks noGrp="1"/>
          </p:cNvSpPr>
          <p:nvPr>
            <p:ph type="title"/>
          </p:nvPr>
        </p:nvSpPr>
        <p:spPr>
          <a:xfrm>
            <a:off x="539750" y="686576"/>
            <a:ext cx="10182038" cy="1101876"/>
          </a:xfrm>
        </p:spPr>
        <p:txBody>
          <a:bodyPr anchor="ctr"/>
          <a:lstStyle/>
          <a:p>
            <a:pPr marL="514350" indent="-514350">
              <a:buClr>
                <a:schemeClr val="accent3"/>
              </a:buClr>
              <a:buFont typeface="+mj-lt"/>
              <a:buAutoNum type="arabicParenR" startAt="3"/>
            </a:pPr>
            <a:r>
              <a:rPr lang="en-US" sz="3200" dirty="0"/>
              <a:t>Writing a label, opening an ampoule and drawing up medicine</a:t>
            </a:r>
          </a:p>
        </p:txBody>
      </p:sp>
      <p:graphicFrame>
        <p:nvGraphicFramePr>
          <p:cNvPr id="20" name="Table 19">
            <a:extLst>
              <a:ext uri="{FF2B5EF4-FFF2-40B4-BE49-F238E27FC236}">
                <a16:creationId xmlns:a16="http://schemas.microsoft.com/office/drawing/2014/main" id="{66ADD806-5305-72F4-4752-6569F024F4D3}"/>
              </a:ext>
            </a:extLst>
          </p:cNvPr>
          <p:cNvGraphicFramePr>
            <a:graphicFrameLocks noGrp="1"/>
          </p:cNvGraphicFramePr>
          <p:nvPr>
            <p:extLst>
              <p:ext uri="{D42A27DB-BD31-4B8C-83A1-F6EECF244321}">
                <p14:modId xmlns:p14="http://schemas.microsoft.com/office/powerpoint/2010/main" val="1859452706"/>
              </p:ext>
            </p:extLst>
          </p:nvPr>
        </p:nvGraphicFramePr>
        <p:xfrm>
          <a:off x="693400" y="2048381"/>
          <a:ext cx="3280604" cy="2988000"/>
        </p:xfrm>
        <a:graphic>
          <a:graphicData uri="http://schemas.openxmlformats.org/drawingml/2006/table">
            <a:tbl>
              <a:tblPr firstRow="1" bandRow="1">
                <a:tableStyleId>{F2DE63D5-997A-4646-A377-4702673A728D}</a:tableStyleId>
              </a:tblPr>
              <a:tblGrid>
                <a:gridCol w="615447">
                  <a:extLst>
                    <a:ext uri="{9D8B030D-6E8A-4147-A177-3AD203B41FA5}">
                      <a16:colId xmlns:a16="http://schemas.microsoft.com/office/drawing/2014/main" val="478223726"/>
                    </a:ext>
                  </a:extLst>
                </a:gridCol>
                <a:gridCol w="2665157">
                  <a:extLst>
                    <a:ext uri="{9D8B030D-6E8A-4147-A177-3AD203B41FA5}">
                      <a16:colId xmlns:a16="http://schemas.microsoft.com/office/drawing/2014/main" val="788646861"/>
                    </a:ext>
                  </a:extLst>
                </a:gridCol>
              </a:tblGrid>
              <a:tr h="828000">
                <a:tc gridSpan="2">
                  <a:txBody>
                    <a:bodyPr/>
                    <a:lstStyle/>
                    <a:p>
                      <a:pPr algn="ctr"/>
                      <a:r>
                        <a:rPr lang="en-US" sz="1600" b="0" dirty="0"/>
                        <a:t>Community Palliative Care Resources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a:lnSpc>
                          <a:spcPct val="100000"/>
                        </a:lnSpc>
                      </a:pPr>
                      <a:r>
                        <a:rPr lang="en-AU" sz="1600" dirty="0"/>
                        <a:t>Refer to the step-by-step guide </a:t>
                      </a:r>
                      <a:r>
                        <a:rPr lang="en-AU" sz="1600" dirty="0">
                          <a:solidFill>
                            <a:schemeClr val="accent3"/>
                          </a:solidFill>
                          <a:hlinkClick r:id="rId3">
                            <a:extLst>
                              <a:ext uri="{A12FA001-AC4F-418D-AE19-62706E023703}">
                                <ahyp:hlinkClr xmlns:ahyp="http://schemas.microsoft.com/office/drawing/2018/hyperlinkcolor" val="tx"/>
                              </a:ext>
                            </a:extLst>
                          </a:hlinkClick>
                        </a:rPr>
                        <a:t>How to put the medicine in the syringe</a:t>
                      </a:r>
                      <a:endParaRPr lang="en-AU" sz="1600" i="1" dirty="0">
                        <a:solidFill>
                          <a:schemeClr val="accent3"/>
                        </a:solidFill>
                      </a:endParaRPr>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pPr algn="l"/>
                      <a:r>
                        <a:rPr lang="en-AU" sz="1600" dirty="0"/>
                        <a:t>Watch video: </a:t>
                      </a:r>
                      <a:r>
                        <a:rPr lang="en-AU" sz="1600" dirty="0">
                          <a:solidFill>
                            <a:schemeClr val="accent3"/>
                          </a:solidFill>
                          <a:hlinkClick r:id="rId4">
                            <a:extLst>
                              <a:ext uri="{A12FA001-AC4F-418D-AE19-62706E023703}">
                                <ahyp:hlinkClr xmlns:ahyp="http://schemas.microsoft.com/office/drawing/2018/hyperlinkcolor" val="tx"/>
                              </a:ext>
                            </a:extLst>
                          </a:hlinkClick>
                        </a:rPr>
                        <a:t>How to put medicine in the syringe</a:t>
                      </a:r>
                      <a:endParaRPr lang="en-US" sz="1600" dirty="0">
                        <a:solidFill>
                          <a:schemeClr val="accent3"/>
                        </a:solidFill>
                      </a:endParaRPr>
                    </a:p>
                  </a:txBody>
                  <a:tcPr anchor="ctr"/>
                </a:tc>
                <a:extLst>
                  <a:ext uri="{0D108BD9-81ED-4DB2-BD59-A6C34878D82A}">
                    <a16:rowId xmlns:a16="http://schemas.microsoft.com/office/drawing/2014/main" val="773663743"/>
                  </a:ext>
                </a:extLst>
              </a:tr>
            </a:tbl>
          </a:graphicData>
        </a:graphic>
      </p:graphicFrame>
      <p:graphicFrame>
        <p:nvGraphicFramePr>
          <p:cNvPr id="21" name="Table 20">
            <a:extLst>
              <a:ext uri="{FF2B5EF4-FFF2-40B4-BE49-F238E27FC236}">
                <a16:creationId xmlns:a16="http://schemas.microsoft.com/office/drawing/2014/main" id="{97B646F3-E679-BEE4-AAAA-A66CE3DFE474}"/>
              </a:ext>
            </a:extLst>
          </p:cNvPr>
          <p:cNvGraphicFramePr>
            <a:graphicFrameLocks noGrp="1"/>
          </p:cNvGraphicFramePr>
          <p:nvPr>
            <p:extLst>
              <p:ext uri="{D42A27DB-BD31-4B8C-83A1-F6EECF244321}">
                <p14:modId xmlns:p14="http://schemas.microsoft.com/office/powerpoint/2010/main" val="4070064809"/>
              </p:ext>
            </p:extLst>
          </p:nvPr>
        </p:nvGraphicFramePr>
        <p:xfrm>
          <a:off x="4455698" y="2042166"/>
          <a:ext cx="3279600" cy="2988000"/>
        </p:xfrm>
        <a:graphic>
          <a:graphicData uri="http://schemas.openxmlformats.org/drawingml/2006/table">
            <a:tbl>
              <a:tblPr firstRow="1" bandRow="1">
                <a:tableStyleId>{5A111915-BE36-4E01-A7E5-04B1672EAD32}</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561861510"/>
                    </a:ext>
                  </a:extLst>
                </a:gridCol>
              </a:tblGrid>
              <a:tr h="828000">
                <a:tc gridSpan="2">
                  <a:txBody>
                    <a:bodyPr/>
                    <a:lstStyle/>
                    <a:p>
                      <a:pPr algn="ctr"/>
                      <a:r>
                        <a:rPr lang="en-US" sz="1600" b="0" dirty="0"/>
                        <a:t>Aboriginal and Torres Strait Islander families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r>
                        <a:rPr lang="en-AU" sz="1600" dirty="0"/>
                        <a:t>Read </a:t>
                      </a:r>
                      <a:r>
                        <a:rPr lang="en-AU" sz="1600" dirty="0">
                          <a:solidFill>
                            <a:schemeClr val="accent5"/>
                          </a:solidFill>
                          <a:hlinkClick r:id="rId5">
                            <a:extLst>
                              <a:ext uri="{A12FA001-AC4F-418D-AE19-62706E023703}">
                                <ahyp:hlinkClr xmlns:ahyp="http://schemas.microsoft.com/office/drawing/2018/hyperlinkcolor" val="tx"/>
                              </a:ext>
                            </a:extLst>
                          </a:hlinkClick>
                        </a:rPr>
                        <a:t>Put medicine in the syringe</a:t>
                      </a:r>
                      <a:endParaRPr lang="en-AU" sz="1600" dirty="0">
                        <a:solidFill>
                          <a:schemeClr val="accent5"/>
                        </a:solidFill>
                      </a:endParaRPr>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pPr algn="l"/>
                      <a:r>
                        <a:rPr lang="en-US" sz="1600" dirty="0"/>
                        <a:t>Watch video: </a:t>
                      </a:r>
                      <a:r>
                        <a:rPr lang="en-AU" sz="1600" dirty="0">
                          <a:solidFill>
                            <a:schemeClr val="accent5"/>
                          </a:solidFill>
                          <a:hlinkClick r:id="rId6">
                            <a:extLst>
                              <a:ext uri="{A12FA001-AC4F-418D-AE19-62706E023703}">
                                <ahyp:hlinkClr xmlns:ahyp="http://schemas.microsoft.com/office/drawing/2018/hyperlinkcolor" val="tx"/>
                              </a:ext>
                            </a:extLst>
                          </a:hlinkClick>
                        </a:rPr>
                        <a:t>How to put medicine in a syringe</a:t>
                      </a:r>
                      <a:endParaRPr lang="en-US" sz="1600" dirty="0">
                        <a:solidFill>
                          <a:schemeClr val="accent5"/>
                        </a:solidFill>
                      </a:endParaRPr>
                    </a:p>
                  </a:txBody>
                  <a:tcPr anchor="ctr"/>
                </a:tc>
                <a:extLst>
                  <a:ext uri="{0D108BD9-81ED-4DB2-BD59-A6C34878D82A}">
                    <a16:rowId xmlns:a16="http://schemas.microsoft.com/office/drawing/2014/main" val="773663743"/>
                  </a:ext>
                </a:extLst>
              </a:tr>
            </a:tbl>
          </a:graphicData>
        </a:graphic>
      </p:graphicFrame>
      <p:graphicFrame>
        <p:nvGraphicFramePr>
          <p:cNvPr id="22" name="Table 21">
            <a:extLst>
              <a:ext uri="{FF2B5EF4-FFF2-40B4-BE49-F238E27FC236}">
                <a16:creationId xmlns:a16="http://schemas.microsoft.com/office/drawing/2014/main" id="{8E832258-0B5B-7348-0A2A-75CA0D0BF7DB}"/>
              </a:ext>
            </a:extLst>
          </p:cNvPr>
          <p:cNvGraphicFramePr>
            <a:graphicFrameLocks noGrp="1"/>
          </p:cNvGraphicFramePr>
          <p:nvPr>
            <p:extLst>
              <p:ext uri="{D42A27DB-BD31-4B8C-83A1-F6EECF244321}">
                <p14:modId xmlns:p14="http://schemas.microsoft.com/office/powerpoint/2010/main" val="2548516030"/>
              </p:ext>
            </p:extLst>
          </p:nvPr>
        </p:nvGraphicFramePr>
        <p:xfrm>
          <a:off x="8217996" y="2042166"/>
          <a:ext cx="3279600" cy="3462480"/>
        </p:xfrm>
        <a:graphic>
          <a:graphicData uri="http://schemas.openxmlformats.org/drawingml/2006/table">
            <a:tbl>
              <a:tblPr firstRow="1" bandRow="1">
                <a:tableStyleId>{69012ECD-51FC-41F1-AA8D-1B2483CD663E}</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624246627"/>
                    </a:ext>
                  </a:extLst>
                </a:gridCol>
              </a:tblGrid>
              <a:tr h="828000">
                <a:tc gridSpan="2">
                  <a:txBody>
                    <a:bodyPr/>
                    <a:lstStyle/>
                    <a:p>
                      <a:pPr algn="ctr"/>
                      <a:r>
                        <a:rPr lang="en-US" sz="1600" b="0" dirty="0"/>
                        <a:t>Standard and translated</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a:lnSpc>
                          <a:spcPct val="100000"/>
                        </a:lnSpc>
                      </a:pPr>
                      <a:r>
                        <a:rPr lang="en-AU" sz="1600" dirty="0"/>
                        <a:t>Read: </a:t>
                      </a:r>
                      <a:r>
                        <a:rPr lang="en-AU" sz="1600" dirty="0">
                          <a:hlinkClick r:id="rId7"/>
                        </a:rPr>
                        <a:t>Writing a label, opening an ampoule and drawing up medicine: </a:t>
                      </a:r>
                      <a:r>
                        <a:rPr lang="en-AU" sz="1600" i="1" dirty="0">
                          <a:hlinkClick r:id="rId7"/>
                        </a:rPr>
                        <a:t>A step-by-step guide</a:t>
                      </a:r>
                      <a:r>
                        <a:rPr lang="en-AU" sz="1600" i="1" dirty="0"/>
                        <a:t>; </a:t>
                      </a:r>
                      <a:r>
                        <a:rPr lang="en-AU" sz="1600" dirty="0">
                          <a:hlinkClick r:id="rId8"/>
                        </a:rPr>
                        <a:t>Translated step-by-step guide</a:t>
                      </a:r>
                      <a:endParaRPr lang="en-AU" sz="1600" dirty="0"/>
                    </a:p>
                  </a:txBody>
                  <a:tcPr anchor="ctr"/>
                </a:tc>
                <a:extLst>
                  <a:ext uri="{0D108BD9-81ED-4DB2-BD59-A6C34878D82A}">
                    <a16:rowId xmlns:a16="http://schemas.microsoft.com/office/drawing/2014/main" val="954926677"/>
                  </a:ext>
                </a:extLst>
              </a:tr>
              <a:tr h="1080000">
                <a:tc>
                  <a:txBody>
                    <a:bodyPr/>
                    <a:lstStyle/>
                    <a:p>
                      <a:endParaRPr lang="en-US" b="1" dirty="0"/>
                    </a:p>
                  </a:txBody>
                  <a:tcPr anchor="ctr"/>
                </a:tc>
                <a:tc>
                  <a:txBody>
                    <a:bodyPr/>
                    <a:lstStyle/>
                    <a:p>
                      <a:r>
                        <a:rPr lang="en-AU" sz="1600" dirty="0"/>
                        <a:t>Watch video: </a:t>
                      </a:r>
                      <a:r>
                        <a:rPr lang="en-AU" sz="1600" dirty="0">
                          <a:hlinkClick r:id="rId9"/>
                        </a:rPr>
                        <a:t>Writing a label, opening an ampoule and drawing up medicine</a:t>
                      </a:r>
                      <a:r>
                        <a:rPr lang="en-AU" sz="1600" dirty="0"/>
                        <a:t>; </a:t>
                      </a:r>
                      <a:r>
                        <a:rPr lang="en-AU" sz="1600" dirty="0">
                          <a:hlinkClick r:id="rId10"/>
                        </a:rPr>
                        <a:t>Subtitled video</a:t>
                      </a:r>
                      <a:endParaRPr lang="en-AU" sz="1600" dirty="0"/>
                    </a:p>
                  </a:txBody>
                  <a:tcPr anchor="ctr"/>
                </a:tc>
                <a:extLst>
                  <a:ext uri="{0D108BD9-81ED-4DB2-BD59-A6C34878D82A}">
                    <a16:rowId xmlns:a16="http://schemas.microsoft.com/office/drawing/2014/main" val="773663743"/>
                  </a:ext>
                </a:extLst>
              </a:tr>
            </a:tbl>
          </a:graphicData>
        </a:graphic>
      </p:graphicFrame>
      <p:pic>
        <p:nvPicPr>
          <p:cNvPr id="1032" name="Picture 8">
            <a:extLst>
              <a:ext uri="{FF2B5EF4-FFF2-40B4-BE49-F238E27FC236}">
                <a16:creationId xmlns:a16="http://schemas.microsoft.com/office/drawing/2014/main" id="{123BCDCE-3DC6-A8F9-5042-5997E0B13E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7705" y="310986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3AE159B-23F0-1551-6C59-7B6CFBB8C5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88708" y="310986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16C7C20-2430-7A2C-A3BC-2DFECC197F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27414" y="423201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24BCA1EE-5DF5-449C-BDC6-E45C978E7D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705" y="423201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1A7EDC53-A15F-014E-4D69-CAD3BAE5EF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88708" y="4717568"/>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a:extLst>
              <a:ext uri="{FF2B5EF4-FFF2-40B4-BE49-F238E27FC236}">
                <a16:creationId xmlns:a16="http://schemas.microsoft.com/office/drawing/2014/main" id="{AAF36552-50F1-E581-1B1A-0CC42DF1F22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27414" y="3112357"/>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84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56157-B4EB-98EF-7924-AC8D7675B4D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AB4BF25-77CF-ED17-5165-5A4C587840D1}"/>
              </a:ext>
            </a:extLst>
          </p:cNvPr>
          <p:cNvSpPr txBox="1">
            <a:spLocks/>
          </p:cNvSpPr>
          <p:nvPr/>
        </p:nvSpPr>
        <p:spPr>
          <a:xfrm>
            <a:off x="638103" y="2043241"/>
            <a:ext cx="5278603" cy="2152241"/>
          </a:xfrm>
          <a:prstGeom prst="rect">
            <a:avLst/>
          </a:prstGeom>
        </p:spPr>
        <p:txBody>
          <a:bodyPr>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AU" sz="2400" b="1" dirty="0">
                <a:solidFill>
                  <a:schemeClr val="accent3"/>
                </a:solidFill>
                <a:latin typeface="+mj-lt"/>
              </a:rPr>
              <a:t>CLINICAL NOTES</a:t>
            </a:r>
          </a:p>
          <a:p>
            <a:pPr marL="342900" lvl="0" indent="-342900">
              <a:spcAft>
                <a:spcPts val="600"/>
              </a:spcAft>
              <a:buFont typeface="+mj-lt"/>
              <a:buAutoNum type="arabicPeriod"/>
              <a:defRPr/>
            </a:pPr>
            <a:r>
              <a:rPr lang="en-AU" dirty="0">
                <a:latin typeface="Arial" panose="020B0604020202020204" pitchFamily="34" charset="0"/>
                <a:cs typeface="Arial" panose="020B0604020202020204" pitchFamily="34" charset="0"/>
              </a:rPr>
              <a:t>Calculating how much medicine to draw up in the syringe</a:t>
            </a:r>
          </a:p>
          <a:p>
            <a:pPr marL="342900" lvl="0" indent="-342900">
              <a:spcAft>
                <a:spcPts val="600"/>
              </a:spcAft>
              <a:buFont typeface="+mj-lt"/>
              <a:buAutoNum type="arabicPeriod"/>
              <a:defRPr/>
            </a:pPr>
            <a:r>
              <a:rPr lang="en-AU" dirty="0">
                <a:latin typeface="Arial" panose="020B0604020202020204" pitchFamily="34" charset="0"/>
                <a:cs typeface="Arial" panose="020B0604020202020204" pitchFamily="34" charset="0"/>
              </a:rPr>
              <a:t>Labelling a syringe</a:t>
            </a:r>
          </a:p>
        </p:txBody>
      </p:sp>
      <p:pic>
        <p:nvPicPr>
          <p:cNvPr id="4" name="Picture 3">
            <a:extLst>
              <a:ext uri="{FF2B5EF4-FFF2-40B4-BE49-F238E27FC236}">
                <a16:creationId xmlns:a16="http://schemas.microsoft.com/office/drawing/2014/main" id="{E2A482DA-3CFB-1D0F-2AF0-2B248905F19D}"/>
              </a:ext>
            </a:extLst>
          </p:cNvPr>
          <p:cNvPicPr>
            <a:picLocks noChangeAspect="1"/>
          </p:cNvPicPr>
          <p:nvPr/>
        </p:nvPicPr>
        <p:blipFill>
          <a:blip r:embed="rId3"/>
          <a:stretch>
            <a:fillRect/>
          </a:stretch>
        </p:blipFill>
        <p:spPr>
          <a:xfrm>
            <a:off x="6440260" y="1917735"/>
            <a:ext cx="4947583" cy="3319669"/>
          </a:xfrm>
          <a:prstGeom prst="rect">
            <a:avLst/>
          </a:prstGeom>
        </p:spPr>
      </p:pic>
      <p:sp>
        <p:nvSpPr>
          <p:cNvPr id="7" name="Title 17">
            <a:extLst>
              <a:ext uri="{FF2B5EF4-FFF2-40B4-BE49-F238E27FC236}">
                <a16:creationId xmlns:a16="http://schemas.microsoft.com/office/drawing/2014/main" id="{2E9B73F6-D758-A7B5-B8CA-21EBEBD9BD8E}"/>
              </a:ext>
            </a:extLst>
          </p:cNvPr>
          <p:cNvSpPr>
            <a:spLocks noGrp="1"/>
          </p:cNvSpPr>
          <p:nvPr>
            <p:ph type="title"/>
          </p:nvPr>
        </p:nvSpPr>
        <p:spPr>
          <a:xfrm>
            <a:off x="539750" y="686576"/>
            <a:ext cx="10182038" cy="1101876"/>
          </a:xfrm>
        </p:spPr>
        <p:txBody>
          <a:bodyPr anchor="ctr"/>
          <a:lstStyle/>
          <a:p>
            <a:pPr marL="514350" indent="-514350">
              <a:buClr>
                <a:schemeClr val="accent3"/>
              </a:buClr>
              <a:buFont typeface="+mj-lt"/>
              <a:buAutoNum type="arabicParenR" startAt="3"/>
            </a:pPr>
            <a:r>
              <a:rPr lang="en-US" sz="3200" dirty="0"/>
              <a:t>Writing a label, opening an ampoule and drawing up medicine</a:t>
            </a:r>
          </a:p>
        </p:txBody>
      </p:sp>
    </p:spTree>
    <p:extLst>
      <p:ext uri="{BB962C8B-B14F-4D97-AF65-F5344CB8AC3E}">
        <p14:creationId xmlns:p14="http://schemas.microsoft.com/office/powerpoint/2010/main" val="89852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87867-2257-C8B8-8966-DF857FE8C5E4}"/>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C47DC55-06C3-A920-C943-F6859A465DDF}"/>
              </a:ext>
            </a:extLst>
          </p:cNvPr>
          <p:cNvSpPr txBox="1">
            <a:spLocks/>
          </p:cNvSpPr>
          <p:nvPr/>
        </p:nvSpPr>
        <p:spPr>
          <a:xfrm>
            <a:off x="638103" y="2043241"/>
            <a:ext cx="5278603" cy="2152241"/>
          </a:xfrm>
          <a:prstGeom prst="rect">
            <a:avLst/>
          </a:prstGeom>
        </p:spPr>
        <p:txBody>
          <a:bodyPr>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AU" sz="2400" b="1" dirty="0">
                <a:solidFill>
                  <a:schemeClr val="accent3"/>
                </a:solidFill>
                <a:latin typeface="+mj-lt"/>
              </a:rPr>
              <a:t>CLINICAL NOTES</a:t>
            </a:r>
          </a:p>
          <a:p>
            <a:pPr marL="457200" lvl="0" indent="-457200">
              <a:spcAft>
                <a:spcPts val="600"/>
              </a:spcAft>
              <a:buFont typeface="+mj-lt"/>
              <a:buAutoNum type="arabicPeriod" startAt="3"/>
              <a:defRPr/>
            </a:pPr>
            <a:r>
              <a:rPr lang="en-AU" dirty="0">
                <a:latin typeface="Arial" panose="020B0604020202020204" pitchFamily="34" charset="0"/>
                <a:cs typeface="Arial" panose="020B0604020202020204" pitchFamily="34" charset="0"/>
              </a:rPr>
              <a:t>If the nurse draws up the medicine</a:t>
            </a:r>
          </a:p>
          <a:p>
            <a:pPr marL="457200" lvl="0" indent="-457200">
              <a:spcAft>
                <a:spcPts val="600"/>
              </a:spcAft>
              <a:buFont typeface="+mj-lt"/>
              <a:buAutoNum type="arabicPeriod" startAt="3"/>
              <a:defRPr/>
            </a:pPr>
            <a:r>
              <a:rPr lang="en-AU" dirty="0">
                <a:latin typeface="Arial" panose="020B0604020202020204" pitchFamily="34" charset="0"/>
                <a:cs typeface="Arial" panose="020B0604020202020204" pitchFamily="34" charset="0"/>
              </a:rPr>
              <a:t>Opening an ampoule</a:t>
            </a:r>
          </a:p>
          <a:p>
            <a:pPr marL="457200" lvl="0" indent="-457200">
              <a:spcAft>
                <a:spcPts val="600"/>
              </a:spcAft>
              <a:buFont typeface="+mj-lt"/>
              <a:buAutoNum type="arabicPeriod" startAt="3"/>
              <a:defRPr/>
            </a:pPr>
            <a:r>
              <a:rPr lang="en-AU" dirty="0">
                <a:latin typeface="Arial" panose="020B0604020202020204" pitchFamily="34" charset="0"/>
                <a:cs typeface="Arial" panose="020B0604020202020204" pitchFamily="34" charset="0"/>
              </a:rPr>
              <a:t>Disposing of sharps container</a:t>
            </a:r>
          </a:p>
        </p:txBody>
      </p:sp>
      <p:sp>
        <p:nvSpPr>
          <p:cNvPr id="7" name="Title 17">
            <a:extLst>
              <a:ext uri="{FF2B5EF4-FFF2-40B4-BE49-F238E27FC236}">
                <a16:creationId xmlns:a16="http://schemas.microsoft.com/office/drawing/2014/main" id="{7F326705-ADC4-2494-1BCC-1E653E831994}"/>
              </a:ext>
            </a:extLst>
          </p:cNvPr>
          <p:cNvSpPr>
            <a:spLocks noGrp="1"/>
          </p:cNvSpPr>
          <p:nvPr>
            <p:ph type="title"/>
          </p:nvPr>
        </p:nvSpPr>
        <p:spPr>
          <a:xfrm>
            <a:off x="539750" y="686576"/>
            <a:ext cx="10182038" cy="1101876"/>
          </a:xfrm>
        </p:spPr>
        <p:txBody>
          <a:bodyPr anchor="ctr"/>
          <a:lstStyle/>
          <a:p>
            <a:pPr marL="514350" indent="-514350">
              <a:buClr>
                <a:schemeClr val="accent3"/>
              </a:buClr>
              <a:buFont typeface="+mj-lt"/>
              <a:buAutoNum type="arabicParenR" startAt="3"/>
            </a:pPr>
            <a:r>
              <a:rPr lang="en-US" sz="3200" dirty="0"/>
              <a:t>Writing a label, opening an ampoule and drawing up medicine</a:t>
            </a:r>
          </a:p>
        </p:txBody>
      </p:sp>
      <p:grpSp>
        <p:nvGrpSpPr>
          <p:cNvPr id="3" name="Group 2">
            <a:extLst>
              <a:ext uri="{FF2B5EF4-FFF2-40B4-BE49-F238E27FC236}">
                <a16:creationId xmlns:a16="http://schemas.microsoft.com/office/drawing/2014/main" id="{A87BFD72-3CBD-328D-9364-CA7894D619BB}"/>
              </a:ext>
            </a:extLst>
          </p:cNvPr>
          <p:cNvGrpSpPr/>
          <p:nvPr/>
        </p:nvGrpSpPr>
        <p:grpSpPr>
          <a:xfrm>
            <a:off x="7127557" y="1917735"/>
            <a:ext cx="4260286" cy="3569131"/>
            <a:chOff x="5603135" y="1304659"/>
            <a:chExt cx="3540866" cy="3143143"/>
          </a:xfrm>
        </p:grpSpPr>
        <p:pic>
          <p:nvPicPr>
            <p:cNvPr id="5" name="Picture 4" descr="Text, whiteboard&#10;&#10;Description automatically generated">
              <a:extLst>
                <a:ext uri="{FF2B5EF4-FFF2-40B4-BE49-F238E27FC236}">
                  <a16:creationId xmlns:a16="http://schemas.microsoft.com/office/drawing/2014/main" id="{F5B03732-21A3-5284-C993-EA46574C34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4418" y="1304659"/>
              <a:ext cx="3229583" cy="3143143"/>
            </a:xfrm>
            <a:prstGeom prst="rect">
              <a:avLst/>
            </a:prstGeom>
          </p:spPr>
        </p:pic>
        <p:sp>
          <p:nvSpPr>
            <p:cNvPr id="6" name="Rectangle 5">
              <a:extLst>
                <a:ext uri="{FF2B5EF4-FFF2-40B4-BE49-F238E27FC236}">
                  <a16:creationId xmlns:a16="http://schemas.microsoft.com/office/drawing/2014/main" id="{E33FC80F-46F5-A3E8-586E-FD6A23BF4F71}"/>
                </a:ext>
              </a:extLst>
            </p:cNvPr>
            <p:cNvSpPr/>
            <p:nvPr/>
          </p:nvSpPr>
          <p:spPr>
            <a:xfrm>
              <a:off x="5603135" y="1304659"/>
              <a:ext cx="729574" cy="3143142"/>
            </a:xfrm>
            <a:prstGeom prst="rect">
              <a:avLst/>
            </a:prstGeom>
            <a:solidFill>
              <a:srgbClr val="F6F6F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239594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99ACC-BC49-7DE4-5888-E9F9BD9ACB4A}"/>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7CEEF97F-FA49-2C1F-EED0-C67C9413548E}"/>
              </a:ext>
            </a:extLst>
          </p:cNvPr>
          <p:cNvSpPr>
            <a:spLocks noGrp="1"/>
          </p:cNvSpPr>
          <p:nvPr>
            <p:ph type="title"/>
          </p:nvPr>
        </p:nvSpPr>
        <p:spPr>
          <a:xfrm>
            <a:off x="539750" y="453493"/>
            <a:ext cx="10957846" cy="1101876"/>
          </a:xfrm>
        </p:spPr>
        <p:txBody>
          <a:bodyPr anchor="ctr"/>
          <a:lstStyle/>
          <a:p>
            <a:pPr marL="514350" indent="-514350">
              <a:buClr>
                <a:schemeClr val="accent3"/>
              </a:buClr>
              <a:buFont typeface="+mj-lt"/>
              <a:buAutoNum type="arabicParenR" startAt="4"/>
            </a:pPr>
            <a:r>
              <a:rPr lang="en-US" sz="3200" dirty="0"/>
              <a:t>Giving medicine using a subcutaneous cannula</a:t>
            </a:r>
          </a:p>
        </p:txBody>
      </p:sp>
      <p:graphicFrame>
        <p:nvGraphicFramePr>
          <p:cNvPr id="20" name="Table 19">
            <a:extLst>
              <a:ext uri="{FF2B5EF4-FFF2-40B4-BE49-F238E27FC236}">
                <a16:creationId xmlns:a16="http://schemas.microsoft.com/office/drawing/2014/main" id="{28A97177-D76E-79D3-6854-3E54DCAF8926}"/>
              </a:ext>
            </a:extLst>
          </p:cNvPr>
          <p:cNvGraphicFramePr>
            <a:graphicFrameLocks noGrp="1"/>
          </p:cNvGraphicFramePr>
          <p:nvPr>
            <p:extLst>
              <p:ext uri="{D42A27DB-BD31-4B8C-83A1-F6EECF244321}">
                <p14:modId xmlns:p14="http://schemas.microsoft.com/office/powerpoint/2010/main" val="2805185372"/>
              </p:ext>
            </p:extLst>
          </p:nvPr>
        </p:nvGraphicFramePr>
        <p:xfrm>
          <a:off x="693400" y="1815298"/>
          <a:ext cx="3280604" cy="4068000"/>
        </p:xfrm>
        <a:graphic>
          <a:graphicData uri="http://schemas.openxmlformats.org/drawingml/2006/table">
            <a:tbl>
              <a:tblPr firstRow="1" bandRow="1">
                <a:tableStyleId>{F2DE63D5-997A-4646-A377-4702673A728D}</a:tableStyleId>
              </a:tblPr>
              <a:tblGrid>
                <a:gridCol w="615447">
                  <a:extLst>
                    <a:ext uri="{9D8B030D-6E8A-4147-A177-3AD203B41FA5}">
                      <a16:colId xmlns:a16="http://schemas.microsoft.com/office/drawing/2014/main" val="478223726"/>
                    </a:ext>
                  </a:extLst>
                </a:gridCol>
                <a:gridCol w="2665157">
                  <a:extLst>
                    <a:ext uri="{9D8B030D-6E8A-4147-A177-3AD203B41FA5}">
                      <a16:colId xmlns:a16="http://schemas.microsoft.com/office/drawing/2014/main" val="788646861"/>
                    </a:ext>
                  </a:extLst>
                </a:gridCol>
              </a:tblGrid>
              <a:tr h="828000">
                <a:tc gridSpan="2">
                  <a:txBody>
                    <a:bodyPr/>
                    <a:lstStyle/>
                    <a:p>
                      <a:pPr algn="ctr"/>
                      <a:r>
                        <a:rPr lang="en-US" sz="1600" b="0" dirty="0"/>
                        <a:t>Community Palliative Care Resources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a:lnSpc>
                          <a:spcPct val="100000"/>
                        </a:lnSpc>
                      </a:pPr>
                      <a:r>
                        <a:rPr lang="en-AU" sz="1600" dirty="0"/>
                        <a:t>Refer to the step-by-step guide </a:t>
                      </a:r>
                      <a:r>
                        <a:rPr lang="en-AU" sz="1600" dirty="0">
                          <a:solidFill>
                            <a:schemeClr val="accent3"/>
                          </a:solidFill>
                          <a:hlinkClick r:id="rId3">
                            <a:extLst>
                              <a:ext uri="{A12FA001-AC4F-418D-AE19-62706E023703}">
                                <ahyp:hlinkClr xmlns:ahyp="http://schemas.microsoft.com/office/drawing/2018/hyperlinkcolor" val="tx"/>
                              </a:ext>
                            </a:extLst>
                          </a:hlinkClick>
                        </a:rPr>
                        <a:t>How to give medicine under the skin</a:t>
                      </a:r>
                      <a:endParaRPr lang="en-AU" sz="1600" dirty="0">
                        <a:solidFill>
                          <a:schemeClr val="accent3"/>
                        </a:solidFill>
                      </a:endParaRPr>
                    </a:p>
                  </a:txBody>
                  <a:tcPr anchor="ctr"/>
                </a:tc>
                <a:extLst>
                  <a:ext uri="{0D108BD9-81ED-4DB2-BD59-A6C34878D82A}">
                    <a16:rowId xmlns:a16="http://schemas.microsoft.com/office/drawing/2014/main" val="954926677"/>
                  </a:ext>
                </a:extLst>
              </a:tr>
              <a:tr h="1080000">
                <a:tc>
                  <a:txBody>
                    <a:bodyPr/>
                    <a:lstStyle/>
                    <a:p>
                      <a:endParaRPr 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Refer to the </a:t>
                      </a:r>
                      <a:r>
                        <a:rPr lang="en-AU" sz="1600" dirty="0">
                          <a:solidFill>
                            <a:schemeClr val="accent3"/>
                          </a:solidFill>
                          <a:hlinkClick r:id="rId4">
                            <a:extLst>
                              <a:ext uri="{A12FA001-AC4F-418D-AE19-62706E023703}">
                                <ahyp:hlinkClr xmlns:ahyp="http://schemas.microsoft.com/office/drawing/2018/hyperlinkcolor" val="tx"/>
                              </a:ext>
                            </a:extLst>
                          </a:hlinkClick>
                        </a:rPr>
                        <a:t>Medicines diary</a:t>
                      </a:r>
                      <a:r>
                        <a:rPr lang="en-AU" sz="1600" dirty="0"/>
                        <a:t>; Refer to the </a:t>
                      </a:r>
                      <a:r>
                        <a:rPr lang="en-AU" sz="1600" dirty="0">
                          <a:solidFill>
                            <a:schemeClr val="accent3"/>
                          </a:solidFill>
                          <a:hlinkClick r:id="rId5">
                            <a:extLst>
                              <a:ext uri="{A12FA001-AC4F-418D-AE19-62706E023703}">
                                <ahyp:hlinkClr xmlns:ahyp="http://schemas.microsoft.com/office/drawing/2018/hyperlinkcolor" val="tx"/>
                              </a:ext>
                            </a:extLst>
                          </a:hlinkClick>
                        </a:rPr>
                        <a:t>Wall chart</a:t>
                      </a:r>
                      <a:endParaRPr lang="en-AU" sz="1600" dirty="0">
                        <a:solidFill>
                          <a:schemeClr val="accent3"/>
                        </a:solidFill>
                      </a:endParaRPr>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r>
                        <a:rPr lang="en-AU" sz="1600" dirty="0"/>
                        <a:t>Watch video: </a:t>
                      </a:r>
                      <a:r>
                        <a:rPr lang="en-AU" sz="1600" dirty="0">
                          <a:solidFill>
                            <a:schemeClr val="accent3"/>
                          </a:solidFill>
                          <a:hlinkClick r:id="rId6">
                            <a:extLst>
                              <a:ext uri="{A12FA001-AC4F-418D-AE19-62706E023703}">
                                <ahyp:hlinkClr xmlns:ahyp="http://schemas.microsoft.com/office/drawing/2018/hyperlinkcolor" val="tx"/>
                              </a:ext>
                            </a:extLst>
                          </a:hlinkClick>
                        </a:rPr>
                        <a:t>How to give medicine under the skin</a:t>
                      </a:r>
                      <a:endParaRPr lang="en-AU" sz="1600" dirty="0">
                        <a:solidFill>
                          <a:schemeClr val="accent3"/>
                        </a:solidFill>
                      </a:endParaRPr>
                    </a:p>
                  </a:txBody>
                  <a:tcPr anchor="ctr"/>
                </a:tc>
                <a:extLst>
                  <a:ext uri="{0D108BD9-81ED-4DB2-BD59-A6C34878D82A}">
                    <a16:rowId xmlns:a16="http://schemas.microsoft.com/office/drawing/2014/main" val="773663743"/>
                  </a:ext>
                </a:extLst>
              </a:tr>
            </a:tbl>
          </a:graphicData>
        </a:graphic>
      </p:graphicFrame>
      <p:graphicFrame>
        <p:nvGraphicFramePr>
          <p:cNvPr id="21" name="Table 20">
            <a:extLst>
              <a:ext uri="{FF2B5EF4-FFF2-40B4-BE49-F238E27FC236}">
                <a16:creationId xmlns:a16="http://schemas.microsoft.com/office/drawing/2014/main" id="{66F99D67-97AD-66C1-2896-08D15135E1FF}"/>
              </a:ext>
            </a:extLst>
          </p:cNvPr>
          <p:cNvGraphicFramePr>
            <a:graphicFrameLocks noGrp="1"/>
          </p:cNvGraphicFramePr>
          <p:nvPr>
            <p:extLst>
              <p:ext uri="{D42A27DB-BD31-4B8C-83A1-F6EECF244321}">
                <p14:modId xmlns:p14="http://schemas.microsoft.com/office/powerpoint/2010/main" val="1824784344"/>
              </p:ext>
            </p:extLst>
          </p:nvPr>
        </p:nvGraphicFramePr>
        <p:xfrm>
          <a:off x="4455698" y="1809083"/>
          <a:ext cx="3279600" cy="4068000"/>
        </p:xfrm>
        <a:graphic>
          <a:graphicData uri="http://schemas.openxmlformats.org/drawingml/2006/table">
            <a:tbl>
              <a:tblPr firstRow="1" bandRow="1">
                <a:tableStyleId>{5A111915-BE36-4E01-A7E5-04B1672EAD32}</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561861510"/>
                    </a:ext>
                  </a:extLst>
                </a:gridCol>
              </a:tblGrid>
              <a:tr h="828000">
                <a:tc gridSpan="2">
                  <a:txBody>
                    <a:bodyPr/>
                    <a:lstStyle/>
                    <a:p>
                      <a:pPr algn="ctr"/>
                      <a:r>
                        <a:rPr lang="en-US" sz="1600" b="0" dirty="0"/>
                        <a:t>Aboriginal and Torres Strait Islander families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Read </a:t>
                      </a:r>
                      <a:r>
                        <a:rPr lang="en-AU" sz="1600" dirty="0">
                          <a:solidFill>
                            <a:schemeClr val="accent5"/>
                          </a:solidFill>
                          <a:hlinkClick r:id="rId7">
                            <a:extLst>
                              <a:ext uri="{A12FA001-AC4F-418D-AE19-62706E023703}">
                                <ahyp:hlinkClr xmlns:ahyp="http://schemas.microsoft.com/office/drawing/2018/hyperlinkcolor" val="tx"/>
                              </a:ext>
                            </a:extLst>
                          </a:hlinkClick>
                        </a:rPr>
                        <a:t>Give the medicine under the skin</a:t>
                      </a:r>
                      <a:endParaRPr lang="en-AU" sz="1600" b="1" dirty="0">
                        <a:solidFill>
                          <a:schemeClr val="accent5"/>
                        </a:solidFill>
                      </a:endParaRPr>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r>
                        <a:rPr lang="en-AU" sz="1600" dirty="0"/>
                        <a:t>Refer to the </a:t>
                      </a:r>
                      <a:r>
                        <a:rPr lang="en-AU" sz="1600" dirty="0">
                          <a:solidFill>
                            <a:schemeClr val="accent5"/>
                          </a:solidFill>
                          <a:hlinkClick r:id="rId8">
                            <a:extLst>
                              <a:ext uri="{A12FA001-AC4F-418D-AE19-62706E023703}">
                                <ahyp:hlinkClr xmlns:ahyp="http://schemas.microsoft.com/office/drawing/2018/hyperlinkcolor" val="tx"/>
                              </a:ext>
                            </a:extLst>
                          </a:hlinkClick>
                        </a:rPr>
                        <a:t>Wall chart</a:t>
                      </a:r>
                      <a:endParaRPr lang="en-AU" sz="1600" dirty="0">
                        <a:solidFill>
                          <a:schemeClr val="accent5"/>
                        </a:solidFill>
                      </a:endParaRPr>
                    </a:p>
                  </a:txBody>
                  <a:tcPr anchor="ctr"/>
                </a:tc>
                <a:extLst>
                  <a:ext uri="{0D108BD9-81ED-4DB2-BD59-A6C34878D82A}">
                    <a16:rowId xmlns:a16="http://schemas.microsoft.com/office/drawing/2014/main" val="773663743"/>
                  </a:ext>
                </a:extLst>
              </a:tr>
              <a:tr h="1080000">
                <a:tc>
                  <a:txBody>
                    <a:bodyPr/>
                    <a:lstStyle/>
                    <a:p>
                      <a:endParaRPr 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Watch video: </a:t>
                      </a:r>
                      <a:r>
                        <a:rPr lang="en-AU" sz="1600" dirty="0">
                          <a:solidFill>
                            <a:schemeClr val="accent5"/>
                          </a:solidFill>
                          <a:hlinkClick r:id="rId9">
                            <a:extLst>
                              <a:ext uri="{A12FA001-AC4F-418D-AE19-62706E023703}">
                                <ahyp:hlinkClr xmlns:ahyp="http://schemas.microsoft.com/office/drawing/2018/hyperlinkcolor" val="tx"/>
                              </a:ext>
                            </a:extLst>
                          </a:hlinkClick>
                        </a:rPr>
                        <a:t>How to give medicine under the skin</a:t>
                      </a:r>
                      <a:endParaRPr lang="en-AU" sz="1600" dirty="0">
                        <a:solidFill>
                          <a:schemeClr val="accent5"/>
                        </a:solidFill>
                      </a:endParaRPr>
                    </a:p>
                  </a:txBody>
                  <a:tcPr anchor="ctr"/>
                </a:tc>
                <a:extLst>
                  <a:ext uri="{0D108BD9-81ED-4DB2-BD59-A6C34878D82A}">
                    <a16:rowId xmlns:a16="http://schemas.microsoft.com/office/drawing/2014/main" val="482996924"/>
                  </a:ext>
                </a:extLst>
              </a:tr>
            </a:tbl>
          </a:graphicData>
        </a:graphic>
      </p:graphicFrame>
      <p:graphicFrame>
        <p:nvGraphicFramePr>
          <p:cNvPr id="22" name="Table 21">
            <a:extLst>
              <a:ext uri="{FF2B5EF4-FFF2-40B4-BE49-F238E27FC236}">
                <a16:creationId xmlns:a16="http://schemas.microsoft.com/office/drawing/2014/main" id="{422B456E-5BBB-FCFF-CBE7-781503FC0607}"/>
              </a:ext>
            </a:extLst>
          </p:cNvPr>
          <p:cNvGraphicFramePr>
            <a:graphicFrameLocks noGrp="1"/>
          </p:cNvGraphicFramePr>
          <p:nvPr>
            <p:extLst>
              <p:ext uri="{D42A27DB-BD31-4B8C-83A1-F6EECF244321}">
                <p14:modId xmlns:p14="http://schemas.microsoft.com/office/powerpoint/2010/main" val="3353866054"/>
              </p:ext>
            </p:extLst>
          </p:nvPr>
        </p:nvGraphicFramePr>
        <p:xfrm>
          <a:off x="8217996" y="1809083"/>
          <a:ext cx="3279600" cy="4327011"/>
        </p:xfrm>
        <a:graphic>
          <a:graphicData uri="http://schemas.openxmlformats.org/drawingml/2006/table">
            <a:tbl>
              <a:tblPr firstRow="1" bandRow="1">
                <a:tableStyleId>{69012ECD-51FC-41F1-AA8D-1B2483CD663E}</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624246627"/>
                    </a:ext>
                  </a:extLst>
                </a:gridCol>
              </a:tblGrid>
              <a:tr h="828000">
                <a:tc gridSpan="2">
                  <a:txBody>
                    <a:bodyPr/>
                    <a:lstStyle/>
                    <a:p>
                      <a:pPr algn="ctr"/>
                      <a:r>
                        <a:rPr lang="en-US" sz="1600" b="0" dirty="0"/>
                        <a:t>Standard and translated</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a:lnSpc>
                          <a:spcPct val="100000"/>
                        </a:lnSpc>
                      </a:pPr>
                      <a:r>
                        <a:rPr lang="en-AU" sz="1400" dirty="0"/>
                        <a:t>Read </a:t>
                      </a:r>
                      <a:r>
                        <a:rPr lang="en-AU" sz="1400" dirty="0">
                          <a:hlinkClick r:id="rId10"/>
                        </a:rPr>
                        <a:t>Giving a medicine using a subcutaneous cannula: </a:t>
                      </a:r>
                      <a:r>
                        <a:rPr lang="en-AU" sz="1400" i="1" dirty="0">
                          <a:hlinkClick r:id="rId10"/>
                        </a:rPr>
                        <a:t>A step-by-step guide</a:t>
                      </a:r>
                      <a:r>
                        <a:rPr lang="en-AU" sz="1400" i="1" dirty="0"/>
                        <a:t>; </a:t>
                      </a:r>
                      <a:r>
                        <a:rPr lang="en-AU" sz="1400" dirty="0">
                          <a:hlinkClick r:id="rId11"/>
                        </a:rPr>
                        <a:t>Translated step-by-step guide</a:t>
                      </a:r>
                      <a:endParaRPr lang="en-AU" sz="1400" dirty="0"/>
                    </a:p>
                  </a:txBody>
                  <a:tcPr anchor="ctr"/>
                </a:tc>
                <a:extLst>
                  <a:ext uri="{0D108BD9-81ED-4DB2-BD59-A6C34878D82A}">
                    <a16:rowId xmlns:a16="http://schemas.microsoft.com/office/drawing/2014/main" val="954926677"/>
                  </a:ext>
                </a:extLst>
              </a:tr>
              <a:tr h="657693">
                <a:tc rowSpan="2">
                  <a:txBody>
                    <a:bodyPr/>
                    <a:lstStyle/>
                    <a:p>
                      <a:endParaRPr lang="en-US" b="1" dirty="0"/>
                    </a:p>
                  </a:txBody>
                  <a:tcPr anchor="ctr">
                    <a:lnB w="6350" cap="flat" cmpd="sng" algn="ctr">
                      <a:solidFill>
                        <a:schemeClr val="accent6"/>
                      </a:solidFill>
                      <a:prstDash val="solid"/>
                      <a:round/>
                      <a:headEnd type="none" w="med" len="med"/>
                      <a:tailEnd type="none" w="med" len="med"/>
                    </a:lnB>
                  </a:tcPr>
                </a:tc>
                <a:tc>
                  <a:txBody>
                    <a:bodyPr/>
                    <a:lstStyle/>
                    <a:p>
                      <a:pPr algn="l">
                        <a:lnSpc>
                          <a:spcPct val="100000"/>
                        </a:lnSpc>
                      </a:pPr>
                      <a:r>
                        <a:rPr lang="en-AU" sz="1400" dirty="0"/>
                        <a:t>Refer to the </a:t>
                      </a:r>
                      <a:r>
                        <a:rPr lang="en-AU" sz="1400" dirty="0">
                          <a:hlinkClick r:id="rId12"/>
                        </a:rPr>
                        <a:t>Medicines diary</a:t>
                      </a:r>
                      <a:r>
                        <a:rPr lang="en-AU" sz="1400" dirty="0"/>
                        <a:t>;  </a:t>
                      </a:r>
                      <a:r>
                        <a:rPr lang="en-AU" sz="1400" dirty="0">
                          <a:hlinkClick r:id="rId11"/>
                        </a:rPr>
                        <a:t>Translated diary</a:t>
                      </a:r>
                      <a:endParaRPr lang="en-AU" sz="1400" dirty="0"/>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765640745"/>
                  </a:ext>
                </a:extLst>
              </a:tr>
              <a:tr h="681318">
                <a:tc vMerge="1">
                  <a:txBody>
                    <a:bodyPr/>
                    <a:lstStyle/>
                    <a:p>
                      <a:endParaRPr lang="en-US" b="1" dirty="0"/>
                    </a:p>
                  </a:txBody>
                  <a:tcPr anchor="ctr"/>
                </a:tc>
                <a:tc>
                  <a:txBody>
                    <a:bodyPr/>
                    <a:lstStyle/>
                    <a:p>
                      <a:pPr algn="l">
                        <a:lnSpc>
                          <a:spcPct val="100000"/>
                        </a:lnSpc>
                      </a:pPr>
                      <a:r>
                        <a:rPr lang="en-AU" sz="1400" dirty="0"/>
                        <a:t>Refer to the </a:t>
                      </a:r>
                      <a:r>
                        <a:rPr lang="en-AU" sz="1400" dirty="0">
                          <a:hlinkClick r:id="rId13"/>
                        </a:rPr>
                        <a:t>Fridge chart</a:t>
                      </a:r>
                      <a:r>
                        <a:rPr lang="en-AU" sz="1400" dirty="0"/>
                        <a:t>;  </a:t>
                      </a:r>
                      <a:r>
                        <a:rPr lang="en-AU" sz="1400" dirty="0">
                          <a:hlinkClick r:id="rId11"/>
                        </a:rPr>
                        <a:t>Translated fridge chart</a:t>
                      </a:r>
                      <a:endParaRPr lang="en-AU" sz="1400" dirty="0"/>
                    </a:p>
                  </a:txBody>
                  <a:tcPr anchor="ctr">
                    <a:lnT w="12700"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773663743"/>
                  </a:ext>
                </a:extLst>
              </a:tr>
              <a:tr h="1080000">
                <a:tc>
                  <a:txBody>
                    <a:bodyPr/>
                    <a:lstStyle/>
                    <a:p>
                      <a:endParaRPr lang="en-US" b="1" dirty="0"/>
                    </a:p>
                  </a:txBody>
                  <a:tcPr anchor="ctr">
                    <a:lnT w="6350" cap="flat" cmpd="sng" algn="ctr">
                      <a:solidFill>
                        <a:schemeClr val="accent6"/>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Watch video: </a:t>
                      </a:r>
                      <a:r>
                        <a:rPr lang="en-AU" sz="1400" dirty="0">
                          <a:hlinkClick r:id="rId14"/>
                        </a:rPr>
                        <a:t>Giving medicine using a subcutaneous cannula</a:t>
                      </a:r>
                      <a:r>
                        <a:rPr lang="en-AU" sz="1400" dirty="0"/>
                        <a:t>; </a:t>
                      </a:r>
                      <a:r>
                        <a:rPr lang="en-AU" sz="1400" dirty="0">
                          <a:hlinkClick r:id="rId15"/>
                        </a:rPr>
                        <a:t>Subtitled video</a:t>
                      </a:r>
                      <a:endParaRPr lang="en-AU" sz="1400" dirty="0"/>
                    </a:p>
                  </a:txBody>
                  <a:tcPr anchor="ctr">
                    <a:lnT w="635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2526589050"/>
                  </a:ext>
                </a:extLst>
              </a:tr>
            </a:tbl>
          </a:graphicData>
        </a:graphic>
      </p:graphicFrame>
      <p:pic>
        <p:nvPicPr>
          <p:cNvPr id="1032" name="Picture 8">
            <a:extLst>
              <a:ext uri="{FF2B5EF4-FFF2-40B4-BE49-F238E27FC236}">
                <a16:creationId xmlns:a16="http://schemas.microsoft.com/office/drawing/2014/main" id="{383AFC64-8EBF-C49B-5141-BE8DCBE6632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7705" y="399893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603F9FA-AA8E-E3F1-671A-2DF7E683D11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27414" y="399893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B9045D3-EAD1-452C-8362-401757932EC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88708" y="404503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0B92647-B77C-A069-D149-322F04FDFF0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9025" y="28767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5494568-EF3E-1D5E-DEBD-2D10EEB7958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88708" y="28767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51C7DF81-A50C-3757-ACF0-9EE215BCA48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27414" y="504636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F8210364-F3F2-8F6C-CEFE-90173E32F42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7705" y="504636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CDCB997E-9E74-3BC9-249A-E0FFFCD7859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88708" y="533708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8">
            <a:extLst>
              <a:ext uri="{FF2B5EF4-FFF2-40B4-BE49-F238E27FC236}">
                <a16:creationId xmlns:a16="http://schemas.microsoft.com/office/drawing/2014/main" id="{8CE80D27-6CDE-1C62-9488-448881D42EC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27414" y="2876784"/>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7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0C0A8-9F3E-03C7-EB17-696870E938E5}"/>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92598E2-EF46-8CD9-BAD9-5934BA59C7E5}"/>
              </a:ext>
            </a:extLst>
          </p:cNvPr>
          <p:cNvSpPr txBox="1">
            <a:spLocks/>
          </p:cNvSpPr>
          <p:nvPr/>
        </p:nvSpPr>
        <p:spPr>
          <a:xfrm>
            <a:off x="638103" y="1971524"/>
            <a:ext cx="5224815" cy="3425229"/>
          </a:xfrm>
          <a:prstGeom prst="rect">
            <a:avLst/>
          </a:prstGeom>
        </p:spPr>
        <p:txBody>
          <a:bodyPr>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AU" sz="2400" b="1" dirty="0">
                <a:solidFill>
                  <a:schemeClr val="accent3"/>
                </a:solidFill>
                <a:latin typeface="+mj-lt"/>
              </a:rPr>
              <a:t>CLINICAL NOTES</a:t>
            </a:r>
          </a:p>
          <a:p>
            <a:pPr marL="457200" indent="-457200">
              <a:spcAft>
                <a:spcPts val="600"/>
              </a:spcAft>
              <a:buFont typeface="+mj-lt"/>
              <a:buAutoNum type="arabicPeriod"/>
              <a:defRPr/>
            </a:pPr>
            <a:r>
              <a:rPr lang="en-AU" dirty="0">
                <a:latin typeface="+mj-lt"/>
              </a:rPr>
              <a:t>Why insert two subcutaneous cannulas?</a:t>
            </a:r>
          </a:p>
          <a:p>
            <a:pPr marL="457200" indent="-457200">
              <a:spcAft>
                <a:spcPts val="600"/>
              </a:spcAft>
              <a:buFont typeface="+mj-lt"/>
              <a:buAutoNum type="arabicPeriod"/>
              <a:defRPr/>
            </a:pPr>
            <a:r>
              <a:rPr lang="en-AU" dirty="0">
                <a:latin typeface="+mj-lt"/>
              </a:rPr>
              <a:t>Why use a needleless technique?</a:t>
            </a:r>
          </a:p>
          <a:p>
            <a:pPr marL="457200" indent="-457200">
              <a:spcAft>
                <a:spcPts val="600"/>
              </a:spcAft>
              <a:buFont typeface="+mj-lt"/>
              <a:buAutoNum type="arabicPeriod"/>
              <a:defRPr/>
            </a:pPr>
            <a:r>
              <a:rPr lang="en-AU" dirty="0">
                <a:latin typeface="+mj-lt"/>
              </a:rPr>
              <a:t>Why flush the cannula?</a:t>
            </a:r>
          </a:p>
          <a:p>
            <a:pPr marL="457200" indent="-457200">
              <a:spcAft>
                <a:spcPts val="600"/>
              </a:spcAft>
              <a:buFont typeface="+mj-lt"/>
              <a:buAutoNum type="arabicPeriod"/>
              <a:defRPr/>
            </a:pPr>
            <a:r>
              <a:rPr lang="en-AU" dirty="0">
                <a:latin typeface="+mj-lt"/>
              </a:rPr>
              <a:t>Why flush with sodium chloride 0.9%?</a:t>
            </a:r>
          </a:p>
        </p:txBody>
      </p:sp>
      <p:sp>
        <p:nvSpPr>
          <p:cNvPr id="2" name="Title 17">
            <a:extLst>
              <a:ext uri="{FF2B5EF4-FFF2-40B4-BE49-F238E27FC236}">
                <a16:creationId xmlns:a16="http://schemas.microsoft.com/office/drawing/2014/main" id="{F9A48593-1EF9-5B9C-0E50-9B3BBF48AC8E}"/>
              </a:ext>
            </a:extLst>
          </p:cNvPr>
          <p:cNvSpPr>
            <a:spLocks noGrp="1"/>
          </p:cNvSpPr>
          <p:nvPr>
            <p:ph type="title"/>
          </p:nvPr>
        </p:nvSpPr>
        <p:spPr>
          <a:xfrm>
            <a:off x="539750" y="453493"/>
            <a:ext cx="10957846" cy="1101876"/>
          </a:xfrm>
        </p:spPr>
        <p:txBody>
          <a:bodyPr anchor="ctr"/>
          <a:lstStyle/>
          <a:p>
            <a:pPr marL="514350" indent="-514350">
              <a:buClr>
                <a:schemeClr val="accent3"/>
              </a:buClr>
              <a:buFont typeface="+mj-lt"/>
              <a:buAutoNum type="arabicParenR" startAt="4"/>
            </a:pPr>
            <a:r>
              <a:rPr lang="en-US" sz="3200" dirty="0"/>
              <a:t>Giving medicine using a subcutaneous cannula</a:t>
            </a:r>
          </a:p>
        </p:txBody>
      </p:sp>
      <p:pic>
        <p:nvPicPr>
          <p:cNvPr id="3" name="Picture 2" descr="A picture containing cutting, person, indoor, cut&#10;&#10;Description automatically generated">
            <a:extLst>
              <a:ext uri="{FF2B5EF4-FFF2-40B4-BE49-F238E27FC236}">
                <a16:creationId xmlns:a16="http://schemas.microsoft.com/office/drawing/2014/main" id="{BE3ADD4F-E5D6-31E2-F359-5E139C6EAC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6117" y="2143112"/>
            <a:ext cx="4620820" cy="3082051"/>
          </a:xfrm>
          <a:prstGeom prst="rect">
            <a:avLst/>
          </a:prstGeom>
        </p:spPr>
      </p:pic>
    </p:spTree>
    <p:extLst>
      <p:ext uri="{BB962C8B-B14F-4D97-AF65-F5344CB8AC3E}">
        <p14:creationId xmlns:p14="http://schemas.microsoft.com/office/powerpoint/2010/main" val="280265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22719-250B-839D-E70B-6F424E06748A}"/>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EB52DEF0-8E03-7CD4-B6EF-4B3DC0A7BBCE}"/>
              </a:ext>
            </a:extLst>
          </p:cNvPr>
          <p:cNvSpPr>
            <a:spLocks noGrp="1"/>
          </p:cNvSpPr>
          <p:nvPr>
            <p:ph type="title"/>
          </p:nvPr>
        </p:nvSpPr>
        <p:spPr>
          <a:xfrm>
            <a:off x="539750" y="453493"/>
            <a:ext cx="10957846" cy="1101876"/>
          </a:xfrm>
        </p:spPr>
        <p:txBody>
          <a:bodyPr anchor="ctr"/>
          <a:lstStyle/>
          <a:p>
            <a:pPr marL="514350" indent="-514350">
              <a:buClr>
                <a:schemeClr val="accent3"/>
              </a:buClr>
              <a:buFont typeface="+mj-lt"/>
              <a:buAutoNum type="arabicParenR" startAt="5"/>
            </a:pPr>
            <a:r>
              <a:rPr lang="en-US" sz="3200" dirty="0"/>
              <a:t>Checking the subcutaneous cannula</a:t>
            </a:r>
          </a:p>
        </p:txBody>
      </p:sp>
      <p:graphicFrame>
        <p:nvGraphicFramePr>
          <p:cNvPr id="20" name="Table 19">
            <a:extLst>
              <a:ext uri="{FF2B5EF4-FFF2-40B4-BE49-F238E27FC236}">
                <a16:creationId xmlns:a16="http://schemas.microsoft.com/office/drawing/2014/main" id="{FCE153FE-BB56-7183-F646-C70AFEB87035}"/>
              </a:ext>
            </a:extLst>
          </p:cNvPr>
          <p:cNvGraphicFramePr>
            <a:graphicFrameLocks noGrp="1"/>
          </p:cNvGraphicFramePr>
          <p:nvPr>
            <p:extLst>
              <p:ext uri="{D42A27DB-BD31-4B8C-83A1-F6EECF244321}">
                <p14:modId xmlns:p14="http://schemas.microsoft.com/office/powerpoint/2010/main" val="354307448"/>
              </p:ext>
            </p:extLst>
          </p:nvPr>
        </p:nvGraphicFramePr>
        <p:xfrm>
          <a:off x="693400" y="1815298"/>
          <a:ext cx="3280604" cy="1908000"/>
        </p:xfrm>
        <a:graphic>
          <a:graphicData uri="http://schemas.openxmlformats.org/drawingml/2006/table">
            <a:tbl>
              <a:tblPr firstRow="1" bandRow="1">
                <a:tableStyleId>{F2DE63D5-997A-4646-A377-4702673A728D}</a:tableStyleId>
              </a:tblPr>
              <a:tblGrid>
                <a:gridCol w="615447">
                  <a:extLst>
                    <a:ext uri="{9D8B030D-6E8A-4147-A177-3AD203B41FA5}">
                      <a16:colId xmlns:a16="http://schemas.microsoft.com/office/drawing/2014/main" val="478223726"/>
                    </a:ext>
                  </a:extLst>
                </a:gridCol>
                <a:gridCol w="2665157">
                  <a:extLst>
                    <a:ext uri="{9D8B030D-6E8A-4147-A177-3AD203B41FA5}">
                      <a16:colId xmlns:a16="http://schemas.microsoft.com/office/drawing/2014/main" val="788646861"/>
                    </a:ext>
                  </a:extLst>
                </a:gridCol>
              </a:tblGrid>
              <a:tr h="828000">
                <a:tc gridSpan="2">
                  <a:txBody>
                    <a:bodyPr/>
                    <a:lstStyle/>
                    <a:p>
                      <a:pPr algn="ctr"/>
                      <a:r>
                        <a:rPr lang="en-US" sz="1600" b="0" dirty="0"/>
                        <a:t>Community Palliative Care Resources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lvl="0" algn="l">
                        <a:buNone/>
                      </a:pPr>
                      <a:r>
                        <a:rPr lang="en-US" sz="1600" dirty="0"/>
                        <a:t>Refer to step 1 of step-by-step guide </a:t>
                      </a:r>
                      <a:r>
                        <a:rPr lang="en-AU" sz="1600" dirty="0">
                          <a:solidFill>
                            <a:schemeClr val="accent3"/>
                          </a:solidFill>
                          <a:hlinkClick r:id="rId3">
                            <a:extLst>
                              <a:ext uri="{A12FA001-AC4F-418D-AE19-62706E023703}">
                                <ahyp:hlinkClr xmlns:ahyp="http://schemas.microsoft.com/office/drawing/2018/hyperlinkcolor" val="tx"/>
                              </a:ext>
                            </a:extLst>
                          </a:hlinkClick>
                        </a:rPr>
                        <a:t>How to give medicine under the skin</a:t>
                      </a:r>
                      <a:endParaRPr lang="en-US" sz="1600" dirty="0">
                        <a:solidFill>
                          <a:schemeClr val="accent3"/>
                        </a:solidFill>
                        <a:hlinkClick r:id="rId4"/>
                      </a:endParaRPr>
                    </a:p>
                  </a:txBody>
                  <a:tcPr anchor="ctr"/>
                </a:tc>
                <a:extLst>
                  <a:ext uri="{0D108BD9-81ED-4DB2-BD59-A6C34878D82A}">
                    <a16:rowId xmlns:a16="http://schemas.microsoft.com/office/drawing/2014/main" val="3765640745"/>
                  </a:ext>
                </a:extLst>
              </a:tr>
            </a:tbl>
          </a:graphicData>
        </a:graphic>
      </p:graphicFrame>
      <p:graphicFrame>
        <p:nvGraphicFramePr>
          <p:cNvPr id="21" name="Table 20">
            <a:extLst>
              <a:ext uri="{FF2B5EF4-FFF2-40B4-BE49-F238E27FC236}">
                <a16:creationId xmlns:a16="http://schemas.microsoft.com/office/drawing/2014/main" id="{F3E431E4-0784-93B2-382B-E12B3AE47DDD}"/>
              </a:ext>
            </a:extLst>
          </p:cNvPr>
          <p:cNvGraphicFramePr>
            <a:graphicFrameLocks noGrp="1"/>
          </p:cNvGraphicFramePr>
          <p:nvPr>
            <p:extLst>
              <p:ext uri="{D42A27DB-BD31-4B8C-83A1-F6EECF244321}">
                <p14:modId xmlns:p14="http://schemas.microsoft.com/office/powerpoint/2010/main" val="3347642223"/>
              </p:ext>
            </p:extLst>
          </p:nvPr>
        </p:nvGraphicFramePr>
        <p:xfrm>
          <a:off x="4455698" y="1809083"/>
          <a:ext cx="3279600" cy="1908000"/>
        </p:xfrm>
        <a:graphic>
          <a:graphicData uri="http://schemas.openxmlformats.org/drawingml/2006/table">
            <a:tbl>
              <a:tblPr firstRow="1" bandRow="1">
                <a:tableStyleId>{5A111915-BE36-4E01-A7E5-04B1672EAD32}</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561861510"/>
                    </a:ext>
                  </a:extLst>
                </a:gridCol>
              </a:tblGrid>
              <a:tr h="828000">
                <a:tc gridSpan="2">
                  <a:txBody>
                    <a:bodyPr/>
                    <a:lstStyle/>
                    <a:p>
                      <a:pPr algn="ctr"/>
                      <a:r>
                        <a:rPr lang="en-US" sz="1600" b="0" dirty="0"/>
                        <a:t>Aboriginal and Torres Strait Islander families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r>
                        <a:rPr lang="en-AU" sz="1600" dirty="0"/>
                        <a:t>Refer to step 1 of the step-by-step guide </a:t>
                      </a:r>
                      <a:r>
                        <a:rPr lang="en-AU" sz="1600" dirty="0">
                          <a:solidFill>
                            <a:schemeClr val="accent5"/>
                          </a:solidFill>
                          <a:hlinkClick r:id="rId5">
                            <a:extLst>
                              <a:ext uri="{A12FA001-AC4F-418D-AE19-62706E023703}">
                                <ahyp:hlinkClr xmlns:ahyp="http://schemas.microsoft.com/office/drawing/2018/hyperlinkcolor" val="tx"/>
                              </a:ext>
                            </a:extLst>
                          </a:hlinkClick>
                        </a:rPr>
                        <a:t>Give the medicine under the skin</a:t>
                      </a:r>
                      <a:endParaRPr lang="en-AU" sz="1600" dirty="0">
                        <a:solidFill>
                          <a:schemeClr val="accent5"/>
                        </a:solidFill>
                      </a:endParaRPr>
                    </a:p>
                  </a:txBody>
                  <a:tcPr anchor="ctr"/>
                </a:tc>
                <a:extLst>
                  <a:ext uri="{0D108BD9-81ED-4DB2-BD59-A6C34878D82A}">
                    <a16:rowId xmlns:a16="http://schemas.microsoft.com/office/drawing/2014/main" val="773663743"/>
                  </a:ext>
                </a:extLst>
              </a:tr>
            </a:tbl>
          </a:graphicData>
        </a:graphic>
      </p:graphicFrame>
      <p:graphicFrame>
        <p:nvGraphicFramePr>
          <p:cNvPr id="22" name="Table 21">
            <a:extLst>
              <a:ext uri="{FF2B5EF4-FFF2-40B4-BE49-F238E27FC236}">
                <a16:creationId xmlns:a16="http://schemas.microsoft.com/office/drawing/2014/main" id="{C4F5EEB1-D67F-46D8-56A0-104E127F8CEA}"/>
              </a:ext>
            </a:extLst>
          </p:cNvPr>
          <p:cNvGraphicFramePr>
            <a:graphicFrameLocks noGrp="1"/>
          </p:cNvGraphicFramePr>
          <p:nvPr>
            <p:extLst>
              <p:ext uri="{D42A27DB-BD31-4B8C-83A1-F6EECF244321}">
                <p14:modId xmlns:p14="http://schemas.microsoft.com/office/powerpoint/2010/main" val="4274293292"/>
              </p:ext>
            </p:extLst>
          </p:nvPr>
        </p:nvGraphicFramePr>
        <p:xfrm>
          <a:off x="8217996" y="1809083"/>
          <a:ext cx="3279600" cy="1908000"/>
        </p:xfrm>
        <a:graphic>
          <a:graphicData uri="http://schemas.openxmlformats.org/drawingml/2006/table">
            <a:tbl>
              <a:tblPr firstRow="1" bandRow="1">
                <a:tableStyleId>{69012ECD-51FC-41F1-AA8D-1B2483CD663E}</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624246627"/>
                    </a:ext>
                  </a:extLst>
                </a:gridCol>
              </a:tblGrid>
              <a:tr h="828004">
                <a:tc gridSpan="2">
                  <a:txBody>
                    <a:bodyPr/>
                    <a:lstStyle/>
                    <a:p>
                      <a:pPr algn="ctr"/>
                      <a:r>
                        <a:rPr lang="en-US" sz="1600" b="0" dirty="0"/>
                        <a:t>Standard and translated</a:t>
                      </a:r>
                    </a:p>
                  </a:txBody>
                  <a:tcPr anchor="ctr"/>
                </a:tc>
                <a:tc hMerge="1">
                  <a:txBody>
                    <a:bodyPr/>
                    <a:lstStyle/>
                    <a:p>
                      <a:endParaRPr lang="en-US"/>
                    </a:p>
                  </a:txBody>
                  <a:tcPr/>
                </a:tc>
                <a:extLst>
                  <a:ext uri="{0D108BD9-81ED-4DB2-BD59-A6C34878D82A}">
                    <a16:rowId xmlns:a16="http://schemas.microsoft.com/office/drawing/2014/main" val="2533914322"/>
                  </a:ext>
                </a:extLst>
              </a:tr>
              <a:tr h="1079996">
                <a:tc>
                  <a:txBody>
                    <a:bodyPr/>
                    <a:lstStyle/>
                    <a:p>
                      <a:endParaRPr lang="en-US" b="1" dirty="0"/>
                    </a:p>
                  </a:txBody>
                  <a:tcPr anchor="ctr"/>
                </a:tc>
                <a:tc>
                  <a:txBody>
                    <a:bodyPr/>
                    <a:lstStyle/>
                    <a:p>
                      <a:pPr lvl="0" algn="l">
                        <a:buNone/>
                      </a:pPr>
                      <a:r>
                        <a:rPr lang="en-AU" sz="1600" dirty="0"/>
                        <a:t>Read page 18 and 22 </a:t>
                      </a:r>
                      <a:r>
                        <a:rPr lang="en-US" sz="1600" dirty="0"/>
                        <a:t>of</a:t>
                      </a:r>
                      <a:br>
                        <a:rPr lang="en-US" sz="1600" dirty="0"/>
                      </a:br>
                      <a:r>
                        <a:rPr lang="en-US" sz="1600" dirty="0">
                          <a:hlinkClick r:id="rId6"/>
                        </a:rPr>
                        <a:t>A practical handbook for carers</a:t>
                      </a:r>
                      <a:r>
                        <a:rPr lang="en-US" sz="1600" dirty="0"/>
                        <a:t>;</a:t>
                      </a:r>
                      <a:br>
                        <a:rPr lang="en-US" sz="1600" dirty="0"/>
                      </a:br>
                      <a:r>
                        <a:rPr lang="en-US" sz="1600" dirty="0">
                          <a:hlinkClick r:id="rId7"/>
                        </a:rPr>
                        <a:t>Translated handbook</a:t>
                      </a:r>
                      <a:endParaRPr lang="en-US" sz="1600" dirty="0">
                        <a:hlinkClick r:id="rId4"/>
                      </a:endParaRPr>
                    </a:p>
                  </a:txBody>
                  <a:tcPr anchor="ctr"/>
                </a:tc>
                <a:extLst>
                  <a:ext uri="{0D108BD9-81ED-4DB2-BD59-A6C34878D82A}">
                    <a16:rowId xmlns:a16="http://schemas.microsoft.com/office/drawing/2014/main" val="954926677"/>
                  </a:ext>
                </a:extLst>
              </a:tr>
            </a:tbl>
          </a:graphicData>
        </a:graphic>
      </p:graphicFrame>
      <p:pic>
        <p:nvPicPr>
          <p:cNvPr id="1032" name="Picture 8">
            <a:extLst>
              <a:ext uri="{FF2B5EF4-FFF2-40B4-BE49-F238E27FC236}">
                <a16:creationId xmlns:a16="http://schemas.microsoft.com/office/drawing/2014/main" id="{D795EFC4-BCDE-A548-97F3-AA7E67F467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705" y="288900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0A0470B-3294-F606-2EA8-1C3098D8A9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7414" y="288900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0CE1766-41B2-5316-5848-B6C9FE8F7C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8708" y="28767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colorful houses&#10;&#10;Description automatically generated">
            <a:extLst>
              <a:ext uri="{FF2B5EF4-FFF2-40B4-BE49-F238E27FC236}">
                <a16:creationId xmlns:a16="http://schemas.microsoft.com/office/drawing/2014/main" id="{5490736A-0846-E2B9-5EF3-72A0647709E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167619" y="4587240"/>
            <a:ext cx="1673861" cy="1673861"/>
          </a:xfrm>
          <a:prstGeom prst="rect">
            <a:avLst/>
          </a:prstGeom>
        </p:spPr>
      </p:pic>
    </p:spTree>
    <p:extLst>
      <p:ext uri="{BB962C8B-B14F-4D97-AF65-F5344CB8AC3E}">
        <p14:creationId xmlns:p14="http://schemas.microsoft.com/office/powerpoint/2010/main" val="134829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06AA6-D228-18B0-3A34-5589206CAED4}"/>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515B9F4B-E6B9-FEF2-1F89-66C69D865433}"/>
              </a:ext>
            </a:extLst>
          </p:cNvPr>
          <p:cNvSpPr>
            <a:spLocks noGrp="1"/>
          </p:cNvSpPr>
          <p:nvPr>
            <p:ph type="title"/>
          </p:nvPr>
        </p:nvSpPr>
        <p:spPr>
          <a:xfrm>
            <a:off x="539750" y="453493"/>
            <a:ext cx="10957846" cy="1101876"/>
          </a:xfrm>
        </p:spPr>
        <p:txBody>
          <a:bodyPr anchor="ctr"/>
          <a:lstStyle/>
          <a:p>
            <a:pPr marL="514350" indent="-514350">
              <a:buClr>
                <a:schemeClr val="accent3"/>
              </a:buClr>
              <a:buFont typeface="+mj-lt"/>
              <a:buAutoNum type="arabicParenR" startAt="5"/>
            </a:pPr>
            <a:r>
              <a:rPr lang="en-US" sz="3200"/>
              <a:t>Checking the subcutaneous cannula</a:t>
            </a:r>
            <a:endParaRPr lang="en-US" sz="3200" dirty="0"/>
          </a:p>
        </p:txBody>
      </p:sp>
      <p:sp>
        <p:nvSpPr>
          <p:cNvPr id="2" name="Content Placeholder 2">
            <a:extLst>
              <a:ext uri="{FF2B5EF4-FFF2-40B4-BE49-F238E27FC236}">
                <a16:creationId xmlns:a16="http://schemas.microsoft.com/office/drawing/2014/main" id="{93A6CD4B-5D85-FBA1-3CEF-8F78033E85CF}"/>
              </a:ext>
            </a:extLst>
          </p:cNvPr>
          <p:cNvSpPr txBox="1">
            <a:spLocks/>
          </p:cNvSpPr>
          <p:nvPr/>
        </p:nvSpPr>
        <p:spPr>
          <a:xfrm>
            <a:off x="638103" y="1555369"/>
            <a:ext cx="8810697" cy="3425229"/>
          </a:xfrm>
          <a:prstGeom prst="rect">
            <a:avLst/>
          </a:prstGeom>
        </p:spPr>
        <p:txBody>
          <a:bodyPr>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AU" sz="2400" b="1" dirty="0">
                <a:solidFill>
                  <a:schemeClr val="accent3"/>
                </a:solidFill>
                <a:latin typeface="+mj-lt"/>
              </a:rPr>
              <a:t>CLINICAL NOTES</a:t>
            </a:r>
          </a:p>
          <a:p>
            <a:pPr marL="457200" indent="-457200">
              <a:spcAft>
                <a:spcPts val="600"/>
              </a:spcAft>
              <a:buFont typeface="+mj-lt"/>
              <a:buAutoNum type="arabicPeriod"/>
              <a:defRPr/>
            </a:pPr>
            <a:r>
              <a:rPr lang="en-AU" dirty="0">
                <a:latin typeface="+mj-lt"/>
              </a:rPr>
              <a:t>Explaining what an inflamed insertion site looks like</a:t>
            </a:r>
          </a:p>
        </p:txBody>
      </p:sp>
      <p:pic>
        <p:nvPicPr>
          <p:cNvPr id="7" name="Picture 6" descr="A close-up of a device&#10;&#10;Description automatically generated">
            <a:extLst>
              <a:ext uri="{FF2B5EF4-FFF2-40B4-BE49-F238E27FC236}">
                <a16:creationId xmlns:a16="http://schemas.microsoft.com/office/drawing/2014/main" id="{4CB1C54B-B6E0-3E34-9B58-818E47FFB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03" y="2763216"/>
            <a:ext cx="4610100" cy="3035300"/>
          </a:xfrm>
          <a:prstGeom prst="rect">
            <a:avLst/>
          </a:prstGeom>
        </p:spPr>
      </p:pic>
      <p:pic>
        <p:nvPicPr>
          <p:cNvPr id="9" name="Picture 8" descr="A close-up of a medical procedure&#10;&#10;Description automatically generated">
            <a:extLst>
              <a:ext uri="{FF2B5EF4-FFF2-40B4-BE49-F238E27FC236}">
                <a16:creationId xmlns:a16="http://schemas.microsoft.com/office/drawing/2014/main" id="{9FEA1A87-BFBB-A994-C51A-EEAFD6841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568862"/>
            <a:ext cx="5608320" cy="3229654"/>
          </a:xfrm>
          <a:prstGeom prst="rect">
            <a:avLst/>
          </a:prstGeom>
        </p:spPr>
      </p:pic>
      <p:sp>
        <p:nvSpPr>
          <p:cNvPr id="10" name="TextBox 9">
            <a:extLst>
              <a:ext uri="{FF2B5EF4-FFF2-40B4-BE49-F238E27FC236}">
                <a16:creationId xmlns:a16="http://schemas.microsoft.com/office/drawing/2014/main" id="{A374170D-8BE5-AB5A-6FDD-F4BA13F133BA}"/>
              </a:ext>
            </a:extLst>
          </p:cNvPr>
          <p:cNvSpPr txBox="1"/>
          <p:nvPr/>
        </p:nvSpPr>
        <p:spPr>
          <a:xfrm>
            <a:off x="801132" y="5523268"/>
            <a:ext cx="4334841" cy="338554"/>
          </a:xfrm>
          <a:prstGeom prst="rect">
            <a:avLst/>
          </a:prstGeom>
          <a:noFill/>
        </p:spPr>
        <p:txBody>
          <a:bodyPr wrap="none" rtlCol="0">
            <a:spAutoFit/>
          </a:bodyPr>
          <a:lstStyle/>
          <a:p>
            <a:pPr marL="285750" indent="-149225">
              <a:buClr>
                <a:schemeClr val="accent6"/>
              </a:buClr>
              <a:buFont typeface="Wingdings" pitchFamily="2" charset="2"/>
              <a:buChar char="§"/>
            </a:pPr>
            <a:r>
              <a:rPr lang="en-US" sz="1600" dirty="0"/>
              <a:t>Community Palliative Care Resources Box</a:t>
            </a:r>
          </a:p>
        </p:txBody>
      </p:sp>
      <p:sp>
        <p:nvSpPr>
          <p:cNvPr id="11" name="TextBox 10">
            <a:extLst>
              <a:ext uri="{FF2B5EF4-FFF2-40B4-BE49-F238E27FC236}">
                <a16:creationId xmlns:a16="http://schemas.microsoft.com/office/drawing/2014/main" id="{CE4A04AF-B353-FA58-4A2C-D323F41140BA}"/>
              </a:ext>
            </a:extLst>
          </p:cNvPr>
          <p:cNvSpPr txBox="1"/>
          <p:nvPr/>
        </p:nvSpPr>
        <p:spPr>
          <a:xfrm>
            <a:off x="8443351" y="5523268"/>
            <a:ext cx="2759089" cy="338554"/>
          </a:xfrm>
          <a:prstGeom prst="rect">
            <a:avLst/>
          </a:prstGeom>
          <a:noFill/>
        </p:spPr>
        <p:txBody>
          <a:bodyPr wrap="none" rtlCol="0">
            <a:spAutoFit/>
          </a:bodyPr>
          <a:lstStyle/>
          <a:p>
            <a:pPr marL="285750" indent="-136525">
              <a:buClr>
                <a:schemeClr val="accent5"/>
              </a:buClr>
              <a:buFont typeface="Wingdings" pitchFamily="2" charset="2"/>
              <a:buChar char="§"/>
            </a:pPr>
            <a:r>
              <a:rPr lang="en-US" sz="1600" dirty="0"/>
              <a:t>Palliative Care Clinic Box</a:t>
            </a:r>
          </a:p>
        </p:txBody>
      </p:sp>
    </p:spTree>
    <p:extLst>
      <p:ext uri="{BB962C8B-B14F-4D97-AF65-F5344CB8AC3E}">
        <p14:creationId xmlns:p14="http://schemas.microsoft.com/office/powerpoint/2010/main" val="100347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A6B07-60F5-D02C-297E-6B9EAD027714}"/>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99283AE9-27BC-7F51-4494-24C0C864F1F4}"/>
              </a:ext>
            </a:extLst>
          </p:cNvPr>
          <p:cNvSpPr>
            <a:spLocks noGrp="1"/>
          </p:cNvSpPr>
          <p:nvPr>
            <p:ph type="title"/>
          </p:nvPr>
        </p:nvSpPr>
        <p:spPr>
          <a:xfrm>
            <a:off x="539750" y="453493"/>
            <a:ext cx="10957846" cy="1101876"/>
          </a:xfrm>
        </p:spPr>
        <p:txBody>
          <a:bodyPr anchor="ctr"/>
          <a:lstStyle/>
          <a:p>
            <a:pPr marL="514350" indent="-514350">
              <a:buClr>
                <a:schemeClr val="accent3"/>
              </a:buClr>
              <a:buFont typeface="+mj-lt"/>
              <a:buAutoNum type="arabicParenR" startAt="6"/>
            </a:pPr>
            <a:r>
              <a:rPr lang="en-US" sz="3200" dirty="0"/>
              <a:t>Recording in the Medicines diary/book</a:t>
            </a:r>
          </a:p>
        </p:txBody>
      </p:sp>
      <p:graphicFrame>
        <p:nvGraphicFramePr>
          <p:cNvPr id="20" name="Table 19">
            <a:extLst>
              <a:ext uri="{FF2B5EF4-FFF2-40B4-BE49-F238E27FC236}">
                <a16:creationId xmlns:a16="http://schemas.microsoft.com/office/drawing/2014/main" id="{757138A0-31E5-A75F-E40E-459F301AD1F0}"/>
              </a:ext>
            </a:extLst>
          </p:cNvPr>
          <p:cNvGraphicFramePr>
            <a:graphicFrameLocks noGrp="1"/>
          </p:cNvGraphicFramePr>
          <p:nvPr>
            <p:extLst>
              <p:ext uri="{D42A27DB-BD31-4B8C-83A1-F6EECF244321}">
                <p14:modId xmlns:p14="http://schemas.microsoft.com/office/powerpoint/2010/main" val="462192540"/>
              </p:ext>
            </p:extLst>
          </p:nvPr>
        </p:nvGraphicFramePr>
        <p:xfrm>
          <a:off x="693400" y="1815298"/>
          <a:ext cx="3280604" cy="2988000"/>
        </p:xfrm>
        <a:graphic>
          <a:graphicData uri="http://schemas.openxmlformats.org/drawingml/2006/table">
            <a:tbl>
              <a:tblPr firstRow="1" bandRow="1">
                <a:tableStyleId>{F2DE63D5-997A-4646-A377-4702673A728D}</a:tableStyleId>
              </a:tblPr>
              <a:tblGrid>
                <a:gridCol w="615447">
                  <a:extLst>
                    <a:ext uri="{9D8B030D-6E8A-4147-A177-3AD203B41FA5}">
                      <a16:colId xmlns:a16="http://schemas.microsoft.com/office/drawing/2014/main" val="478223726"/>
                    </a:ext>
                  </a:extLst>
                </a:gridCol>
                <a:gridCol w="2665157">
                  <a:extLst>
                    <a:ext uri="{9D8B030D-6E8A-4147-A177-3AD203B41FA5}">
                      <a16:colId xmlns:a16="http://schemas.microsoft.com/office/drawing/2014/main" val="788646861"/>
                    </a:ext>
                  </a:extLst>
                </a:gridCol>
              </a:tblGrid>
              <a:tr h="828000">
                <a:tc gridSpan="2">
                  <a:txBody>
                    <a:bodyPr/>
                    <a:lstStyle/>
                    <a:p>
                      <a:pPr algn="ctr"/>
                      <a:r>
                        <a:rPr lang="en-US" sz="1600" b="0" dirty="0"/>
                        <a:t>Community Palliative Care Resources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algn="l">
                        <a:lnSpc>
                          <a:spcPct val="100000"/>
                        </a:lnSpc>
                      </a:pPr>
                      <a:r>
                        <a:rPr lang="en-AU" sz="1600" dirty="0"/>
                        <a:t>Refer to the </a:t>
                      </a:r>
                      <a:r>
                        <a:rPr lang="en-AU" sz="1600" dirty="0">
                          <a:solidFill>
                            <a:schemeClr val="accent3"/>
                          </a:solidFill>
                          <a:hlinkClick r:id="rId3">
                            <a:extLst>
                              <a:ext uri="{A12FA001-AC4F-418D-AE19-62706E023703}">
                                <ahyp:hlinkClr xmlns:ahyp="http://schemas.microsoft.com/office/drawing/2018/hyperlinkcolor" val="tx"/>
                              </a:ext>
                            </a:extLst>
                          </a:hlinkClick>
                        </a:rPr>
                        <a:t>Medicines diary</a:t>
                      </a:r>
                      <a:endParaRPr lang="en-AU" sz="1600" dirty="0">
                        <a:solidFill>
                          <a:schemeClr val="accent3"/>
                        </a:solidFill>
                      </a:endParaRPr>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r>
                        <a:rPr lang="en-AU" sz="1600" dirty="0"/>
                        <a:t>Watch video: </a:t>
                      </a:r>
                      <a:r>
                        <a:rPr lang="en-AU" sz="1600" dirty="0">
                          <a:solidFill>
                            <a:schemeClr val="accent3"/>
                          </a:solidFill>
                          <a:hlinkClick r:id="rId4">
                            <a:extLst>
                              <a:ext uri="{A12FA001-AC4F-418D-AE19-62706E023703}">
                                <ahyp:hlinkClr xmlns:ahyp="http://schemas.microsoft.com/office/drawing/2018/hyperlinkcolor" val="tx"/>
                              </a:ext>
                            </a:extLst>
                          </a:hlinkClick>
                        </a:rPr>
                        <a:t>How to manage symptoms with medicines at home</a:t>
                      </a:r>
                      <a:endParaRPr lang="en-AU" sz="1600" dirty="0">
                        <a:solidFill>
                          <a:schemeClr val="accent3"/>
                        </a:solidFill>
                      </a:endParaRPr>
                    </a:p>
                  </a:txBody>
                  <a:tcPr anchor="ctr"/>
                </a:tc>
                <a:extLst>
                  <a:ext uri="{0D108BD9-81ED-4DB2-BD59-A6C34878D82A}">
                    <a16:rowId xmlns:a16="http://schemas.microsoft.com/office/drawing/2014/main" val="773663743"/>
                  </a:ext>
                </a:extLst>
              </a:tr>
            </a:tbl>
          </a:graphicData>
        </a:graphic>
      </p:graphicFrame>
      <p:graphicFrame>
        <p:nvGraphicFramePr>
          <p:cNvPr id="21" name="Table 20">
            <a:extLst>
              <a:ext uri="{FF2B5EF4-FFF2-40B4-BE49-F238E27FC236}">
                <a16:creationId xmlns:a16="http://schemas.microsoft.com/office/drawing/2014/main" id="{56630F05-ABDE-310B-46C6-7092A5A411E0}"/>
              </a:ext>
            </a:extLst>
          </p:cNvPr>
          <p:cNvGraphicFramePr>
            <a:graphicFrameLocks noGrp="1"/>
          </p:cNvGraphicFramePr>
          <p:nvPr>
            <p:extLst>
              <p:ext uri="{D42A27DB-BD31-4B8C-83A1-F6EECF244321}">
                <p14:modId xmlns:p14="http://schemas.microsoft.com/office/powerpoint/2010/main" val="1282206443"/>
              </p:ext>
            </p:extLst>
          </p:nvPr>
        </p:nvGraphicFramePr>
        <p:xfrm>
          <a:off x="4455698" y="1809083"/>
          <a:ext cx="3279600" cy="2988000"/>
        </p:xfrm>
        <a:graphic>
          <a:graphicData uri="http://schemas.openxmlformats.org/drawingml/2006/table">
            <a:tbl>
              <a:tblPr firstRow="1" bandRow="1">
                <a:tableStyleId>{5A111915-BE36-4E01-A7E5-04B1672EAD32}</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561861510"/>
                    </a:ext>
                  </a:extLst>
                </a:gridCol>
              </a:tblGrid>
              <a:tr h="828000">
                <a:tc gridSpan="2">
                  <a:txBody>
                    <a:bodyPr/>
                    <a:lstStyle/>
                    <a:p>
                      <a:pPr algn="ctr"/>
                      <a:r>
                        <a:rPr lang="en-US" sz="1600" b="0" dirty="0"/>
                        <a:t>Aboriginal and Torres Strait Islander families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r>
                        <a:rPr lang="en-AU" sz="1600" dirty="0"/>
                        <a:t>Refer to the </a:t>
                      </a:r>
                      <a:r>
                        <a:rPr lang="en-AU" sz="1600" dirty="0">
                          <a:solidFill>
                            <a:schemeClr val="accent5"/>
                          </a:solidFill>
                          <a:hlinkClick r:id="rId5">
                            <a:extLst>
                              <a:ext uri="{A12FA001-AC4F-418D-AE19-62706E023703}">
                                <ahyp:hlinkClr xmlns:ahyp="http://schemas.microsoft.com/office/drawing/2018/hyperlinkcolor" val="tx"/>
                              </a:ext>
                            </a:extLst>
                          </a:hlinkClick>
                        </a:rPr>
                        <a:t>Medicines book</a:t>
                      </a:r>
                      <a:endParaRPr lang="en-AU" sz="1600" b="1" dirty="0">
                        <a:solidFill>
                          <a:schemeClr val="accent5"/>
                        </a:solidFill>
                      </a:endParaRPr>
                    </a:p>
                  </a:txBody>
                  <a:tcPr anchor="ctr"/>
                </a:tc>
                <a:extLst>
                  <a:ext uri="{0D108BD9-81ED-4DB2-BD59-A6C34878D82A}">
                    <a16:rowId xmlns:a16="http://schemas.microsoft.com/office/drawing/2014/main" val="773663743"/>
                  </a:ext>
                </a:extLst>
              </a:tr>
              <a:tr h="1080000">
                <a:tc>
                  <a:txBody>
                    <a:bodyPr/>
                    <a:lstStyle/>
                    <a:p>
                      <a:endParaRPr lang="en-US" b="1" dirty="0"/>
                    </a:p>
                  </a:txBody>
                  <a:tcPr anchor="ctr"/>
                </a:tc>
                <a:tc>
                  <a:txBody>
                    <a:bodyPr/>
                    <a:lstStyle/>
                    <a:p>
                      <a:pPr algn="l"/>
                      <a:r>
                        <a:rPr lang="en-US" sz="1600" dirty="0"/>
                        <a:t>Watch video: </a:t>
                      </a:r>
                      <a:r>
                        <a:rPr lang="en-US" sz="1600" dirty="0">
                          <a:solidFill>
                            <a:schemeClr val="accent5"/>
                          </a:solidFill>
                          <a:hlinkClick r:id="rId6">
                            <a:extLst>
                              <a:ext uri="{A12FA001-AC4F-418D-AE19-62706E023703}">
                                <ahyp:hlinkClr xmlns:ahyp="http://schemas.microsoft.com/office/drawing/2018/hyperlinkcolor" val="tx"/>
                              </a:ext>
                            </a:extLst>
                          </a:hlinkClick>
                        </a:rPr>
                        <a:t>Help manage symptoms at home</a:t>
                      </a:r>
                      <a:endParaRPr lang="en-US" sz="1600" dirty="0">
                        <a:solidFill>
                          <a:schemeClr val="accent5"/>
                        </a:solidFill>
                      </a:endParaRPr>
                    </a:p>
                  </a:txBody>
                  <a:tcPr anchor="ctr"/>
                </a:tc>
                <a:extLst>
                  <a:ext uri="{0D108BD9-81ED-4DB2-BD59-A6C34878D82A}">
                    <a16:rowId xmlns:a16="http://schemas.microsoft.com/office/drawing/2014/main" val="482996924"/>
                  </a:ext>
                </a:extLst>
              </a:tr>
            </a:tbl>
          </a:graphicData>
        </a:graphic>
      </p:graphicFrame>
      <p:graphicFrame>
        <p:nvGraphicFramePr>
          <p:cNvPr id="22" name="Table 21">
            <a:extLst>
              <a:ext uri="{FF2B5EF4-FFF2-40B4-BE49-F238E27FC236}">
                <a16:creationId xmlns:a16="http://schemas.microsoft.com/office/drawing/2014/main" id="{FC100790-E186-A651-6727-EFB9E3177034}"/>
              </a:ext>
            </a:extLst>
          </p:cNvPr>
          <p:cNvGraphicFramePr>
            <a:graphicFrameLocks noGrp="1"/>
          </p:cNvGraphicFramePr>
          <p:nvPr>
            <p:extLst>
              <p:ext uri="{D42A27DB-BD31-4B8C-83A1-F6EECF244321}">
                <p14:modId xmlns:p14="http://schemas.microsoft.com/office/powerpoint/2010/main" val="2720906631"/>
              </p:ext>
            </p:extLst>
          </p:nvPr>
        </p:nvGraphicFramePr>
        <p:xfrm>
          <a:off x="8217996" y="1809083"/>
          <a:ext cx="3279600" cy="4068000"/>
        </p:xfrm>
        <a:graphic>
          <a:graphicData uri="http://schemas.openxmlformats.org/drawingml/2006/table">
            <a:tbl>
              <a:tblPr firstRow="1" bandRow="1">
                <a:tableStyleId>{69012ECD-51FC-41F1-AA8D-1B2483CD663E}</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624246627"/>
                    </a:ext>
                  </a:extLst>
                </a:gridCol>
              </a:tblGrid>
              <a:tr h="828000">
                <a:tc gridSpan="2">
                  <a:txBody>
                    <a:bodyPr/>
                    <a:lstStyle/>
                    <a:p>
                      <a:pPr algn="ctr"/>
                      <a:r>
                        <a:rPr lang="en-US" sz="1600" b="0" dirty="0"/>
                        <a:t>Standard and translated</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lvl="0" algn="l">
                        <a:lnSpc>
                          <a:spcPct val="100000"/>
                        </a:lnSpc>
                        <a:buNone/>
                      </a:pPr>
                      <a:r>
                        <a:rPr lang="en-AU" sz="1400" dirty="0"/>
                        <a:t>Read page 18 </a:t>
                      </a:r>
                      <a:r>
                        <a:rPr lang="en-US" sz="1400" dirty="0"/>
                        <a:t>of </a:t>
                      </a:r>
                      <a:r>
                        <a:rPr lang="en-US" sz="1400" dirty="0">
                          <a:hlinkClick r:id="rId7"/>
                        </a:rPr>
                        <a:t>A practical handbook for carers</a:t>
                      </a:r>
                      <a:r>
                        <a:rPr lang="en-US" sz="1400" dirty="0"/>
                        <a:t>;  </a:t>
                      </a:r>
                      <a:r>
                        <a:rPr lang="en-US" sz="1400" dirty="0">
                          <a:hlinkClick r:id="rId8"/>
                        </a:rPr>
                        <a:t>Translated handbook</a:t>
                      </a:r>
                      <a:endParaRPr lang="en-US" sz="1400" dirty="0">
                        <a:hlinkClick r:id="rId9"/>
                      </a:endParaRPr>
                    </a:p>
                  </a:txBody>
                  <a:tcPr anchor="ctr"/>
                </a:tc>
                <a:extLst>
                  <a:ext uri="{0D108BD9-81ED-4DB2-BD59-A6C34878D82A}">
                    <a16:rowId xmlns:a16="http://schemas.microsoft.com/office/drawing/2014/main" val="954926677"/>
                  </a:ext>
                </a:extLst>
              </a:tr>
              <a:tr h="1080000">
                <a:tc>
                  <a:txBody>
                    <a:bodyPr/>
                    <a:lstStyle/>
                    <a:p>
                      <a:endParaRPr lang="en-US" b="1" dirty="0"/>
                    </a:p>
                  </a:txBody>
                  <a:tcPr anchor="ctr">
                    <a:lnB w="6350" cap="flat" cmpd="sng" algn="ctr">
                      <a:solidFill>
                        <a:schemeClr val="accent6"/>
                      </a:solidFill>
                      <a:prstDash val="solid"/>
                      <a:round/>
                      <a:headEnd type="none" w="med" len="med"/>
                      <a:tailEnd type="none" w="med" len="med"/>
                    </a:lnB>
                  </a:tcPr>
                </a:tc>
                <a:tc>
                  <a:txBody>
                    <a:bodyPr/>
                    <a:lstStyle/>
                    <a:p>
                      <a:pPr algn="l">
                        <a:lnSpc>
                          <a:spcPct val="100000"/>
                        </a:lnSpc>
                      </a:pPr>
                      <a:r>
                        <a:rPr lang="en-AU" sz="1400" dirty="0"/>
                        <a:t>Refer to the </a:t>
                      </a:r>
                      <a:r>
                        <a:rPr lang="en-AU" sz="1400" dirty="0">
                          <a:hlinkClick r:id="rId10"/>
                        </a:rPr>
                        <a:t>Medicines diary</a:t>
                      </a:r>
                      <a:r>
                        <a:rPr lang="en-AU" sz="1400" dirty="0"/>
                        <a:t>; </a:t>
                      </a:r>
                      <a:r>
                        <a:rPr lang="en-AU" sz="1400" dirty="0">
                          <a:hlinkClick r:id="rId9"/>
                        </a:rPr>
                        <a:t>Translated diary</a:t>
                      </a:r>
                      <a:endParaRPr lang="en-AU" sz="1400" dirty="0"/>
                    </a:p>
                  </a:txBody>
                  <a:tcPr anchor="ctr"/>
                </a:tc>
                <a:extLst>
                  <a:ext uri="{0D108BD9-81ED-4DB2-BD59-A6C34878D82A}">
                    <a16:rowId xmlns:a16="http://schemas.microsoft.com/office/drawing/2014/main" val="3765640745"/>
                  </a:ext>
                </a:extLst>
              </a:tr>
              <a:tr h="1080000">
                <a:tc>
                  <a:txBody>
                    <a:bodyPr/>
                    <a:lstStyle/>
                    <a:p>
                      <a:endParaRPr lang="en-US" b="1" dirty="0"/>
                    </a:p>
                  </a:txBody>
                  <a:tcPr anchor="ctr">
                    <a:lnT w="6350" cap="flat" cmpd="sng" algn="ctr">
                      <a:solidFill>
                        <a:schemeClr val="accent6"/>
                      </a:solidFill>
                      <a:prstDash val="solid"/>
                      <a:round/>
                      <a:headEnd type="none" w="med" len="med"/>
                      <a:tailEnd type="none" w="med" len="med"/>
                    </a:lnT>
                  </a:tcPr>
                </a:tc>
                <a:tc>
                  <a:txBody>
                    <a:bodyPr/>
                    <a:lstStyle/>
                    <a:p>
                      <a:pPr>
                        <a:lnSpc>
                          <a:spcPct val="100000"/>
                        </a:lnSpc>
                      </a:pPr>
                      <a:r>
                        <a:rPr lang="en-AU" sz="1400" dirty="0"/>
                        <a:t>Watch video: </a:t>
                      </a:r>
                      <a:r>
                        <a:rPr lang="en-AU" sz="1400" dirty="0">
                          <a:hlinkClick r:id="rId11"/>
                        </a:rPr>
                        <a:t>Subcutaneous medicines</a:t>
                      </a:r>
                      <a:r>
                        <a:rPr lang="en-AU" sz="1400" dirty="0"/>
                        <a:t>;  </a:t>
                      </a:r>
                      <a:r>
                        <a:rPr lang="en-AU" sz="1400" dirty="0">
                          <a:hlinkClick r:id="rId12"/>
                        </a:rPr>
                        <a:t>Subtitled video</a:t>
                      </a:r>
                      <a:endParaRPr lang="en-AU" sz="1400" dirty="0"/>
                    </a:p>
                  </a:txBody>
                  <a:tcPr anchor="ctr"/>
                </a:tc>
                <a:extLst>
                  <a:ext uri="{0D108BD9-81ED-4DB2-BD59-A6C34878D82A}">
                    <a16:rowId xmlns:a16="http://schemas.microsoft.com/office/drawing/2014/main" val="2526589050"/>
                  </a:ext>
                </a:extLst>
              </a:tr>
            </a:tbl>
          </a:graphicData>
        </a:graphic>
      </p:graphicFrame>
      <p:pic>
        <p:nvPicPr>
          <p:cNvPr id="1032" name="Picture 8">
            <a:extLst>
              <a:ext uri="{FF2B5EF4-FFF2-40B4-BE49-F238E27FC236}">
                <a16:creationId xmlns:a16="http://schemas.microsoft.com/office/drawing/2014/main" id="{BB1AFBD5-B4C2-5E11-5F1C-F26B1A6815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7705" y="288900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8D2ACD1-9DA2-1F1D-C0BF-3134FE59423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27414" y="288900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B46C860-530A-2E53-81A2-54ED9B60450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88708" y="398446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5716B880-F56E-036F-DB50-F247B3AAE71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88708" y="28767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12FC07D-C90C-0731-87DF-282F2869DB2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27414" y="393642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AB6FC374-669F-9A71-33EA-C4026BC44A6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7705" y="393642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E5AD0923-6133-78FA-4E8C-5EBCE1A08DD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88708" y="5075825"/>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539750" y="1511069"/>
            <a:ext cx="10944225" cy="701675"/>
          </a:xfrm>
        </p:spPr>
        <p:txBody>
          <a:bodyPr/>
          <a:lstStyle/>
          <a:p>
            <a:r>
              <a:rPr lang="en-AU" dirty="0"/>
              <a:t>Learning outcomes</a:t>
            </a:r>
          </a:p>
        </p:txBody>
      </p:sp>
      <p:sp>
        <p:nvSpPr>
          <p:cNvPr id="4" name="Content Placeholder 3">
            <a:extLst>
              <a:ext uri="{FF2B5EF4-FFF2-40B4-BE49-F238E27FC236}">
                <a16:creationId xmlns:a16="http://schemas.microsoft.com/office/drawing/2014/main" id="{E91CDF9A-BF84-20A7-84DA-4E63C581331A}"/>
              </a:ext>
            </a:extLst>
          </p:cNvPr>
          <p:cNvSpPr>
            <a:spLocks noGrp="1"/>
          </p:cNvSpPr>
          <p:nvPr>
            <p:ph sz="half" idx="1"/>
          </p:nvPr>
        </p:nvSpPr>
        <p:spPr>
          <a:xfrm>
            <a:off x="539751" y="2428644"/>
            <a:ext cx="10656570" cy="2915516"/>
          </a:xfrm>
        </p:spPr>
        <p:txBody>
          <a:bodyPr>
            <a:normAutofit/>
          </a:bodyPr>
          <a:lstStyle/>
          <a:p>
            <a:r>
              <a:rPr lang="en-AU" sz="2400" dirty="0"/>
              <a:t>Prepare for training session/s with a carer/family</a:t>
            </a:r>
          </a:p>
          <a:p>
            <a:r>
              <a:rPr lang="en-AU" sz="2400" dirty="0">
                <a:ea typeface="+mn-lt"/>
                <a:cs typeface="+mn-lt"/>
              </a:rPr>
              <a:t>Use the caring@home resources to teach the carer/family how to help manage breakthrough symptoms safely using subcutaneous medicines</a:t>
            </a:r>
          </a:p>
          <a:p>
            <a:pPr>
              <a:spcAft>
                <a:spcPts val="1800"/>
              </a:spcAft>
            </a:pPr>
            <a:r>
              <a:rPr lang="en-AU" sz="2400" dirty="0">
                <a:ea typeface="+mn-lt"/>
                <a:cs typeface="+mn-lt"/>
              </a:rPr>
              <a:t>Observe and assess a carer’s competency to help manage subcutaneous medicines for breakthrough symptoms </a:t>
            </a:r>
            <a:r>
              <a:rPr lang="en-AU" sz="2400" dirty="0"/>
              <a:t>safely</a:t>
            </a:r>
          </a:p>
        </p:txBody>
      </p:sp>
      <p:pic>
        <p:nvPicPr>
          <p:cNvPr id="16" name="Picture 15" descr="A group of colorful houses&#10;&#10;Description automatically generated">
            <a:extLst>
              <a:ext uri="{FF2B5EF4-FFF2-40B4-BE49-F238E27FC236}">
                <a16:creationId xmlns:a16="http://schemas.microsoft.com/office/drawing/2014/main" id="{A2ECACBA-8140-BF9A-3121-949A2BEC38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619" y="4587240"/>
            <a:ext cx="1673861" cy="1673861"/>
          </a:xfrm>
          <a:prstGeom prst="rect">
            <a:avLst/>
          </a:prstGeom>
        </p:spPr>
      </p:pic>
    </p:spTree>
    <p:extLst>
      <p:ext uri="{BB962C8B-B14F-4D97-AF65-F5344CB8AC3E}">
        <p14:creationId xmlns:p14="http://schemas.microsoft.com/office/powerpoint/2010/main" val="417803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DBC13-A0F6-97D3-FA85-86860B77E87B}"/>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C5C358A5-AADC-673E-5572-C98AAEF9D24A}"/>
              </a:ext>
            </a:extLst>
          </p:cNvPr>
          <p:cNvSpPr>
            <a:spLocks noGrp="1"/>
          </p:cNvSpPr>
          <p:nvPr>
            <p:ph type="title"/>
          </p:nvPr>
        </p:nvSpPr>
        <p:spPr>
          <a:xfrm>
            <a:off x="539750" y="453493"/>
            <a:ext cx="10957846" cy="1101876"/>
          </a:xfrm>
        </p:spPr>
        <p:txBody>
          <a:bodyPr anchor="ctr"/>
          <a:lstStyle/>
          <a:p>
            <a:pPr marL="514350" indent="-514350">
              <a:buClr>
                <a:schemeClr val="accent3"/>
              </a:buClr>
              <a:buFont typeface="+mj-lt"/>
              <a:buAutoNum type="arabicParenR" startAt="7"/>
            </a:pPr>
            <a:r>
              <a:rPr lang="en-US" sz="3200" dirty="0"/>
              <a:t>Making sure there are enough medicines in the home</a:t>
            </a:r>
          </a:p>
        </p:txBody>
      </p:sp>
      <p:graphicFrame>
        <p:nvGraphicFramePr>
          <p:cNvPr id="20" name="Table 19">
            <a:extLst>
              <a:ext uri="{FF2B5EF4-FFF2-40B4-BE49-F238E27FC236}">
                <a16:creationId xmlns:a16="http://schemas.microsoft.com/office/drawing/2014/main" id="{B1A725B1-E49F-9B1E-3432-5062282DE936}"/>
              </a:ext>
            </a:extLst>
          </p:cNvPr>
          <p:cNvGraphicFramePr>
            <a:graphicFrameLocks noGrp="1"/>
          </p:cNvGraphicFramePr>
          <p:nvPr>
            <p:extLst>
              <p:ext uri="{D42A27DB-BD31-4B8C-83A1-F6EECF244321}">
                <p14:modId xmlns:p14="http://schemas.microsoft.com/office/powerpoint/2010/main" val="1796570078"/>
              </p:ext>
            </p:extLst>
          </p:nvPr>
        </p:nvGraphicFramePr>
        <p:xfrm>
          <a:off x="693400" y="1815298"/>
          <a:ext cx="3280604" cy="1908000"/>
        </p:xfrm>
        <a:graphic>
          <a:graphicData uri="http://schemas.openxmlformats.org/drawingml/2006/table">
            <a:tbl>
              <a:tblPr firstRow="1" bandRow="1">
                <a:tableStyleId>{F2DE63D5-997A-4646-A377-4702673A728D}</a:tableStyleId>
              </a:tblPr>
              <a:tblGrid>
                <a:gridCol w="615447">
                  <a:extLst>
                    <a:ext uri="{9D8B030D-6E8A-4147-A177-3AD203B41FA5}">
                      <a16:colId xmlns:a16="http://schemas.microsoft.com/office/drawing/2014/main" val="478223726"/>
                    </a:ext>
                  </a:extLst>
                </a:gridCol>
                <a:gridCol w="2665157">
                  <a:extLst>
                    <a:ext uri="{9D8B030D-6E8A-4147-A177-3AD203B41FA5}">
                      <a16:colId xmlns:a16="http://schemas.microsoft.com/office/drawing/2014/main" val="788646861"/>
                    </a:ext>
                  </a:extLst>
                </a:gridCol>
              </a:tblGrid>
              <a:tr h="828000">
                <a:tc gridSpan="2">
                  <a:txBody>
                    <a:bodyPr/>
                    <a:lstStyle/>
                    <a:p>
                      <a:pPr algn="ctr"/>
                      <a:r>
                        <a:rPr lang="en-US" sz="1600" b="0" dirty="0"/>
                        <a:t>Community Palliative Care Resources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lvl="0" algn="l">
                        <a:buNone/>
                      </a:pPr>
                      <a:r>
                        <a:rPr lang="en-AU" sz="1600" dirty="0"/>
                        <a:t>Read factsheet </a:t>
                      </a:r>
                      <a:r>
                        <a:rPr lang="en-AU" sz="1600" dirty="0">
                          <a:solidFill>
                            <a:schemeClr val="accent3"/>
                          </a:solidFill>
                          <a:hlinkClick r:id="rId3">
                            <a:extLst>
                              <a:ext uri="{A12FA001-AC4F-418D-AE19-62706E023703}">
                                <ahyp:hlinkClr xmlns:ahyp="http://schemas.microsoft.com/office/drawing/2018/hyperlinkcolor" val="tx"/>
                              </a:ext>
                            </a:extLst>
                          </a:hlinkClick>
                        </a:rPr>
                        <a:t>Making sure there are enough medicines in the home</a:t>
                      </a:r>
                      <a:endParaRPr lang="en-US" sz="1600" dirty="0">
                        <a:solidFill>
                          <a:schemeClr val="accent3"/>
                        </a:solidFill>
                        <a:hlinkClick r:id="rId4"/>
                      </a:endParaRPr>
                    </a:p>
                  </a:txBody>
                  <a:tcPr anchor="ctr"/>
                </a:tc>
                <a:extLst>
                  <a:ext uri="{0D108BD9-81ED-4DB2-BD59-A6C34878D82A}">
                    <a16:rowId xmlns:a16="http://schemas.microsoft.com/office/drawing/2014/main" val="954926677"/>
                  </a:ext>
                </a:extLst>
              </a:tr>
            </a:tbl>
          </a:graphicData>
        </a:graphic>
      </p:graphicFrame>
      <p:graphicFrame>
        <p:nvGraphicFramePr>
          <p:cNvPr id="21" name="Table 20">
            <a:extLst>
              <a:ext uri="{FF2B5EF4-FFF2-40B4-BE49-F238E27FC236}">
                <a16:creationId xmlns:a16="http://schemas.microsoft.com/office/drawing/2014/main" id="{7EF05D88-6989-EFC6-9462-C0325FB2CADD}"/>
              </a:ext>
            </a:extLst>
          </p:cNvPr>
          <p:cNvGraphicFramePr>
            <a:graphicFrameLocks noGrp="1"/>
          </p:cNvGraphicFramePr>
          <p:nvPr>
            <p:extLst>
              <p:ext uri="{D42A27DB-BD31-4B8C-83A1-F6EECF244321}">
                <p14:modId xmlns:p14="http://schemas.microsoft.com/office/powerpoint/2010/main" val="770024734"/>
              </p:ext>
            </p:extLst>
          </p:nvPr>
        </p:nvGraphicFramePr>
        <p:xfrm>
          <a:off x="4455698" y="1809083"/>
          <a:ext cx="3279600" cy="1908000"/>
        </p:xfrm>
        <a:graphic>
          <a:graphicData uri="http://schemas.openxmlformats.org/drawingml/2006/table">
            <a:tbl>
              <a:tblPr firstRow="1" bandRow="1">
                <a:tableStyleId>{5A111915-BE36-4E01-A7E5-04B1672EAD32}</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561861510"/>
                    </a:ext>
                  </a:extLst>
                </a:gridCol>
              </a:tblGrid>
              <a:tr h="828000">
                <a:tc gridSpan="2">
                  <a:txBody>
                    <a:bodyPr/>
                    <a:lstStyle/>
                    <a:p>
                      <a:pPr algn="ctr"/>
                      <a:r>
                        <a:rPr lang="en-US" sz="1600" b="0" dirty="0"/>
                        <a:t>Aboriginal and Torres Strait Islander families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r>
                        <a:rPr lang="en-AU" sz="1600" dirty="0"/>
                        <a:t>Explain to carer/family how to ensure there is enough medicines in the house. </a:t>
                      </a:r>
                    </a:p>
                  </a:txBody>
                  <a:tcPr anchor="ctr"/>
                </a:tc>
                <a:extLst>
                  <a:ext uri="{0D108BD9-81ED-4DB2-BD59-A6C34878D82A}">
                    <a16:rowId xmlns:a16="http://schemas.microsoft.com/office/drawing/2014/main" val="954926677"/>
                  </a:ext>
                </a:extLst>
              </a:tr>
            </a:tbl>
          </a:graphicData>
        </a:graphic>
      </p:graphicFrame>
      <p:graphicFrame>
        <p:nvGraphicFramePr>
          <p:cNvPr id="22" name="Table 21">
            <a:extLst>
              <a:ext uri="{FF2B5EF4-FFF2-40B4-BE49-F238E27FC236}">
                <a16:creationId xmlns:a16="http://schemas.microsoft.com/office/drawing/2014/main" id="{35870DD2-40F0-B9D0-7E0F-4B12E8B4C5E1}"/>
              </a:ext>
            </a:extLst>
          </p:cNvPr>
          <p:cNvGraphicFramePr>
            <a:graphicFrameLocks noGrp="1"/>
          </p:cNvGraphicFramePr>
          <p:nvPr>
            <p:extLst>
              <p:ext uri="{D42A27DB-BD31-4B8C-83A1-F6EECF244321}">
                <p14:modId xmlns:p14="http://schemas.microsoft.com/office/powerpoint/2010/main" val="3461641293"/>
              </p:ext>
            </p:extLst>
          </p:nvPr>
        </p:nvGraphicFramePr>
        <p:xfrm>
          <a:off x="8217996" y="1809083"/>
          <a:ext cx="3279600" cy="1908000"/>
        </p:xfrm>
        <a:graphic>
          <a:graphicData uri="http://schemas.openxmlformats.org/drawingml/2006/table">
            <a:tbl>
              <a:tblPr firstRow="1" bandRow="1">
                <a:tableStyleId>{69012ECD-51FC-41F1-AA8D-1B2483CD663E}</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624246627"/>
                    </a:ext>
                  </a:extLst>
                </a:gridCol>
              </a:tblGrid>
              <a:tr h="828000">
                <a:tc gridSpan="2">
                  <a:txBody>
                    <a:bodyPr/>
                    <a:lstStyle/>
                    <a:p>
                      <a:pPr algn="ctr"/>
                      <a:r>
                        <a:rPr lang="en-US" sz="1600" b="0" dirty="0"/>
                        <a:t>Standard and translated</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lvl="0" algn="l">
                        <a:buNone/>
                      </a:pPr>
                      <a:r>
                        <a:rPr lang="en-AU" sz="1600" dirty="0"/>
                        <a:t>Read page 19 </a:t>
                      </a:r>
                      <a:r>
                        <a:rPr lang="en-US" sz="1600" dirty="0"/>
                        <a:t>of </a:t>
                      </a:r>
                      <a:r>
                        <a:rPr lang="en-US" sz="1600" dirty="0">
                          <a:hlinkClick r:id="rId5"/>
                        </a:rPr>
                        <a:t>A practical handbook for carers</a:t>
                      </a:r>
                      <a:r>
                        <a:rPr lang="en-US" sz="1600" dirty="0"/>
                        <a:t>; </a:t>
                      </a:r>
                      <a:r>
                        <a:rPr lang="en-US" sz="1600" dirty="0">
                          <a:hlinkClick r:id="rId6"/>
                        </a:rPr>
                        <a:t>Translated handbook</a:t>
                      </a:r>
                      <a:endParaRPr lang="en-US" sz="1600" dirty="0">
                        <a:hlinkClick r:id="rId4"/>
                      </a:endParaRPr>
                    </a:p>
                  </a:txBody>
                  <a:tcPr anchor="ctr"/>
                </a:tc>
                <a:extLst>
                  <a:ext uri="{0D108BD9-81ED-4DB2-BD59-A6C34878D82A}">
                    <a16:rowId xmlns:a16="http://schemas.microsoft.com/office/drawing/2014/main" val="954926677"/>
                  </a:ext>
                </a:extLst>
              </a:tr>
            </a:tbl>
          </a:graphicData>
        </a:graphic>
      </p:graphicFrame>
      <p:pic>
        <p:nvPicPr>
          <p:cNvPr id="1038" name="Picture 14">
            <a:extLst>
              <a:ext uri="{FF2B5EF4-FFF2-40B4-BE49-F238E27FC236}">
                <a16:creationId xmlns:a16="http://schemas.microsoft.com/office/drawing/2014/main" id="{B79D8CE9-74A9-2C32-9E0F-3FC79AA958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025" y="28767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2E64BA0-9BAD-78FD-31B3-9319922559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8708" y="28767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a:extLst>
              <a:ext uri="{FF2B5EF4-FFF2-40B4-BE49-F238E27FC236}">
                <a16:creationId xmlns:a16="http://schemas.microsoft.com/office/drawing/2014/main" id="{4A980EBD-C7CE-2AC4-2D6F-828ED94660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7884" y="2876784"/>
            <a:ext cx="540845" cy="5408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colorful houses&#10;&#10;Description automatically generated">
            <a:extLst>
              <a:ext uri="{FF2B5EF4-FFF2-40B4-BE49-F238E27FC236}">
                <a16:creationId xmlns:a16="http://schemas.microsoft.com/office/drawing/2014/main" id="{2177706E-5810-D116-E62B-5C241D22503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67619" y="4587240"/>
            <a:ext cx="1673861" cy="1673861"/>
          </a:xfrm>
          <a:prstGeom prst="rect">
            <a:avLst/>
          </a:prstGeom>
        </p:spPr>
      </p:pic>
    </p:spTree>
    <p:extLst>
      <p:ext uri="{BB962C8B-B14F-4D97-AF65-F5344CB8AC3E}">
        <p14:creationId xmlns:p14="http://schemas.microsoft.com/office/powerpoint/2010/main" val="5464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A1AED-48A7-F7EE-5E1B-FA252E6E1B42}"/>
            </a:ext>
          </a:extLst>
        </p:cNvPr>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FCFA849B-AEC6-6022-DF49-43441FB26794}"/>
              </a:ext>
            </a:extLst>
          </p:cNvPr>
          <p:cNvGraphicFramePr>
            <a:graphicFrameLocks noGrp="1"/>
          </p:cNvGraphicFramePr>
          <p:nvPr>
            <p:extLst>
              <p:ext uri="{D42A27DB-BD31-4B8C-83A1-F6EECF244321}">
                <p14:modId xmlns:p14="http://schemas.microsoft.com/office/powerpoint/2010/main" val="4060273770"/>
              </p:ext>
            </p:extLst>
          </p:nvPr>
        </p:nvGraphicFramePr>
        <p:xfrm>
          <a:off x="693400" y="2027570"/>
          <a:ext cx="3280604" cy="2446459"/>
        </p:xfrm>
        <a:graphic>
          <a:graphicData uri="http://schemas.openxmlformats.org/drawingml/2006/table">
            <a:tbl>
              <a:tblPr firstRow="1" bandRow="1">
                <a:tableStyleId>{F2DE63D5-997A-4646-A377-4702673A728D}</a:tableStyleId>
              </a:tblPr>
              <a:tblGrid>
                <a:gridCol w="615447">
                  <a:extLst>
                    <a:ext uri="{9D8B030D-6E8A-4147-A177-3AD203B41FA5}">
                      <a16:colId xmlns:a16="http://schemas.microsoft.com/office/drawing/2014/main" val="478223726"/>
                    </a:ext>
                  </a:extLst>
                </a:gridCol>
                <a:gridCol w="2665157">
                  <a:extLst>
                    <a:ext uri="{9D8B030D-6E8A-4147-A177-3AD203B41FA5}">
                      <a16:colId xmlns:a16="http://schemas.microsoft.com/office/drawing/2014/main" val="788646861"/>
                    </a:ext>
                  </a:extLst>
                </a:gridCol>
              </a:tblGrid>
              <a:tr h="828000">
                <a:tc gridSpan="2">
                  <a:txBody>
                    <a:bodyPr/>
                    <a:lstStyle/>
                    <a:p>
                      <a:pPr algn="ctr"/>
                      <a:r>
                        <a:rPr lang="en-US" sz="1600" b="0" dirty="0"/>
                        <a:t>Community Palliative Care Resources</a:t>
                      </a:r>
                    </a:p>
                  </a:txBody>
                  <a:tcPr anchor="ctr"/>
                </a:tc>
                <a:tc hMerge="1">
                  <a:txBody>
                    <a:bodyPr/>
                    <a:lstStyle/>
                    <a:p>
                      <a:endParaRPr lang="en-US"/>
                    </a:p>
                  </a:txBody>
                  <a:tcPr/>
                </a:tc>
                <a:extLst>
                  <a:ext uri="{0D108BD9-81ED-4DB2-BD59-A6C34878D82A}">
                    <a16:rowId xmlns:a16="http://schemas.microsoft.com/office/drawing/2014/main" val="2533914322"/>
                  </a:ext>
                </a:extLst>
              </a:tr>
              <a:tr h="1618459">
                <a:tc>
                  <a:txBody>
                    <a:bodyPr/>
                    <a:lstStyle/>
                    <a:p>
                      <a:endParaRPr lang="en-US" b="1" dirty="0"/>
                    </a:p>
                  </a:txBody>
                  <a:tcPr anchor="ctr"/>
                </a:tc>
                <a:tc>
                  <a:txBody>
                    <a:bodyPr/>
                    <a:lstStyle/>
                    <a:p>
                      <a:pPr lvl="0" algn="l">
                        <a:buNone/>
                      </a:pPr>
                      <a:r>
                        <a:rPr lang="en-AU" sz="1600" dirty="0"/>
                        <a:t>Read </a:t>
                      </a:r>
                      <a:r>
                        <a:rPr lang="en-AU" sz="1600" dirty="0">
                          <a:solidFill>
                            <a:schemeClr val="accent3"/>
                          </a:solidFill>
                          <a:hlinkClick r:id="rId3">
                            <a:extLst>
                              <a:ext uri="{A12FA001-AC4F-418D-AE19-62706E023703}">
                                <ahyp:hlinkClr xmlns:ahyp="http://schemas.microsoft.com/office/drawing/2018/hyperlinkcolor" val="tx"/>
                              </a:ext>
                            </a:extLst>
                          </a:hlinkClick>
                        </a:rPr>
                        <a:t>Storing your palliative care medicines safely/Disposing of your palliative care medicines safely</a:t>
                      </a:r>
                      <a:endParaRPr lang="en-US" sz="1600" dirty="0">
                        <a:solidFill>
                          <a:schemeClr val="accent3"/>
                        </a:solidFill>
                        <a:hlinkClick r:id="rId4"/>
                      </a:endParaRPr>
                    </a:p>
                  </a:txBody>
                  <a:tcPr anchor="ctr"/>
                </a:tc>
                <a:extLst>
                  <a:ext uri="{0D108BD9-81ED-4DB2-BD59-A6C34878D82A}">
                    <a16:rowId xmlns:a16="http://schemas.microsoft.com/office/drawing/2014/main" val="954926677"/>
                  </a:ext>
                </a:extLst>
              </a:tr>
            </a:tbl>
          </a:graphicData>
        </a:graphic>
      </p:graphicFrame>
      <p:graphicFrame>
        <p:nvGraphicFramePr>
          <p:cNvPr id="21" name="Table 20">
            <a:extLst>
              <a:ext uri="{FF2B5EF4-FFF2-40B4-BE49-F238E27FC236}">
                <a16:creationId xmlns:a16="http://schemas.microsoft.com/office/drawing/2014/main" id="{06ED1240-910D-2CCE-68BC-AC5791929300}"/>
              </a:ext>
            </a:extLst>
          </p:cNvPr>
          <p:cNvGraphicFramePr>
            <a:graphicFrameLocks noGrp="1"/>
          </p:cNvGraphicFramePr>
          <p:nvPr>
            <p:extLst>
              <p:ext uri="{D42A27DB-BD31-4B8C-83A1-F6EECF244321}">
                <p14:modId xmlns:p14="http://schemas.microsoft.com/office/powerpoint/2010/main" val="2613539620"/>
              </p:ext>
            </p:extLst>
          </p:nvPr>
        </p:nvGraphicFramePr>
        <p:xfrm>
          <a:off x="4455698" y="2021355"/>
          <a:ext cx="3279600" cy="2160000"/>
        </p:xfrm>
        <a:graphic>
          <a:graphicData uri="http://schemas.openxmlformats.org/drawingml/2006/table">
            <a:tbl>
              <a:tblPr firstRow="1" bandRow="1">
                <a:tableStyleId>{5A111915-BE36-4E01-A7E5-04B1672EAD32}</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561861510"/>
                    </a:ext>
                  </a:extLst>
                </a:gridCol>
              </a:tblGrid>
              <a:tr h="828000">
                <a:tc gridSpan="2">
                  <a:txBody>
                    <a:bodyPr/>
                    <a:lstStyle/>
                    <a:p>
                      <a:pPr algn="ctr"/>
                      <a:r>
                        <a:rPr lang="en-US" sz="1600" b="0" dirty="0"/>
                        <a:t>Aboriginal and Torres Strait Islander families</a:t>
                      </a:r>
                    </a:p>
                  </a:txBody>
                  <a:tcPr anchor="ctr"/>
                </a:tc>
                <a:tc hMerge="1">
                  <a:txBody>
                    <a:bodyPr/>
                    <a:lstStyle/>
                    <a:p>
                      <a:endParaRPr lang="en-US"/>
                    </a:p>
                  </a:txBody>
                  <a:tcPr/>
                </a:tc>
                <a:extLst>
                  <a:ext uri="{0D108BD9-81ED-4DB2-BD59-A6C34878D82A}">
                    <a16:rowId xmlns:a16="http://schemas.microsoft.com/office/drawing/2014/main" val="2533914322"/>
                  </a:ext>
                </a:extLst>
              </a:tr>
              <a:tr h="1332000">
                <a:tc>
                  <a:txBody>
                    <a:bodyPr/>
                    <a:lstStyle/>
                    <a:p>
                      <a:endParaRPr lang="en-US" b="1" dirty="0"/>
                    </a:p>
                  </a:txBody>
                  <a:tcPr anchor="ctr"/>
                </a:tc>
                <a:tc>
                  <a:txBody>
                    <a:bodyPr/>
                    <a:lstStyle/>
                    <a:p>
                      <a:r>
                        <a:rPr lang="en-AU" sz="1600" dirty="0"/>
                        <a:t>Explain to carer/family how to safely store and dispose of medicines.</a:t>
                      </a:r>
                    </a:p>
                  </a:txBody>
                  <a:tcPr anchor="ctr"/>
                </a:tc>
                <a:extLst>
                  <a:ext uri="{0D108BD9-81ED-4DB2-BD59-A6C34878D82A}">
                    <a16:rowId xmlns:a16="http://schemas.microsoft.com/office/drawing/2014/main" val="954926677"/>
                  </a:ext>
                </a:extLst>
              </a:tr>
            </a:tbl>
          </a:graphicData>
        </a:graphic>
      </p:graphicFrame>
      <p:graphicFrame>
        <p:nvGraphicFramePr>
          <p:cNvPr id="22" name="Table 21">
            <a:extLst>
              <a:ext uri="{FF2B5EF4-FFF2-40B4-BE49-F238E27FC236}">
                <a16:creationId xmlns:a16="http://schemas.microsoft.com/office/drawing/2014/main" id="{18FD3FE1-F024-722F-5707-22D5B7FCDA89}"/>
              </a:ext>
            </a:extLst>
          </p:cNvPr>
          <p:cNvGraphicFramePr>
            <a:graphicFrameLocks noGrp="1"/>
          </p:cNvGraphicFramePr>
          <p:nvPr>
            <p:extLst>
              <p:ext uri="{D42A27DB-BD31-4B8C-83A1-F6EECF244321}">
                <p14:modId xmlns:p14="http://schemas.microsoft.com/office/powerpoint/2010/main" val="1622805330"/>
              </p:ext>
            </p:extLst>
          </p:nvPr>
        </p:nvGraphicFramePr>
        <p:xfrm>
          <a:off x="8217996" y="2021355"/>
          <a:ext cx="3279600" cy="2160000"/>
        </p:xfrm>
        <a:graphic>
          <a:graphicData uri="http://schemas.openxmlformats.org/drawingml/2006/table">
            <a:tbl>
              <a:tblPr firstRow="1" bandRow="1">
                <a:tableStyleId>{69012ECD-51FC-41F1-AA8D-1B2483CD663E}</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624246627"/>
                    </a:ext>
                  </a:extLst>
                </a:gridCol>
              </a:tblGrid>
              <a:tr h="828000">
                <a:tc gridSpan="2">
                  <a:txBody>
                    <a:bodyPr/>
                    <a:lstStyle/>
                    <a:p>
                      <a:pPr algn="ctr"/>
                      <a:r>
                        <a:rPr lang="en-US" sz="1600" b="0" dirty="0"/>
                        <a:t>Standard and translated</a:t>
                      </a:r>
                    </a:p>
                  </a:txBody>
                  <a:tcPr anchor="ctr"/>
                </a:tc>
                <a:tc hMerge="1">
                  <a:txBody>
                    <a:bodyPr/>
                    <a:lstStyle/>
                    <a:p>
                      <a:endParaRPr lang="en-US"/>
                    </a:p>
                  </a:txBody>
                  <a:tcPr/>
                </a:tc>
                <a:extLst>
                  <a:ext uri="{0D108BD9-81ED-4DB2-BD59-A6C34878D82A}">
                    <a16:rowId xmlns:a16="http://schemas.microsoft.com/office/drawing/2014/main" val="2533914322"/>
                  </a:ext>
                </a:extLst>
              </a:tr>
              <a:tr h="1332000">
                <a:tc>
                  <a:txBody>
                    <a:bodyPr/>
                    <a:lstStyle/>
                    <a:p>
                      <a:endParaRPr lang="en-US" b="1" dirty="0"/>
                    </a:p>
                  </a:txBody>
                  <a:tcPr anchor="ctr"/>
                </a:tc>
                <a:tc>
                  <a:txBody>
                    <a:bodyPr/>
                    <a:lstStyle/>
                    <a:p>
                      <a:pPr lvl="0" algn="l">
                        <a:buNone/>
                      </a:pPr>
                      <a:r>
                        <a:rPr lang="en-AU" sz="1600" dirty="0"/>
                        <a:t>Read page 20 </a:t>
                      </a:r>
                      <a:r>
                        <a:rPr lang="en-US" sz="1600" dirty="0"/>
                        <a:t>of </a:t>
                      </a:r>
                      <a:r>
                        <a:rPr lang="en-US" sz="1600" dirty="0">
                          <a:hlinkClick r:id="rId5"/>
                        </a:rPr>
                        <a:t>A practical handbook for carers</a:t>
                      </a:r>
                      <a:r>
                        <a:rPr lang="en-US" sz="1600" dirty="0"/>
                        <a:t>;</a:t>
                      </a:r>
                      <a:r>
                        <a:rPr lang="en-US" sz="800" dirty="0"/>
                        <a:t>  </a:t>
                      </a:r>
                      <a:r>
                        <a:rPr lang="en-US" sz="1600" dirty="0">
                          <a:hlinkClick r:id="rId6"/>
                        </a:rPr>
                        <a:t>Translated handbook</a:t>
                      </a:r>
                      <a:endParaRPr lang="en-US" sz="1600" dirty="0">
                        <a:hlinkClick r:id="rId4"/>
                      </a:endParaRPr>
                    </a:p>
                  </a:txBody>
                  <a:tcPr anchor="ctr"/>
                </a:tc>
                <a:extLst>
                  <a:ext uri="{0D108BD9-81ED-4DB2-BD59-A6C34878D82A}">
                    <a16:rowId xmlns:a16="http://schemas.microsoft.com/office/drawing/2014/main" val="954926677"/>
                  </a:ext>
                </a:extLst>
              </a:tr>
            </a:tbl>
          </a:graphicData>
        </a:graphic>
      </p:graphicFrame>
      <p:pic>
        <p:nvPicPr>
          <p:cNvPr id="1038" name="Picture 14">
            <a:extLst>
              <a:ext uri="{FF2B5EF4-FFF2-40B4-BE49-F238E27FC236}">
                <a16:creationId xmlns:a16="http://schemas.microsoft.com/office/drawing/2014/main" id="{0410F1F1-53BC-3A4F-BFA6-154339CFC5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025" y="308905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4D26F70-9BD8-C1FE-B61A-28CB95DED8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8708" y="308905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a:extLst>
              <a:ext uri="{FF2B5EF4-FFF2-40B4-BE49-F238E27FC236}">
                <a16:creationId xmlns:a16="http://schemas.microsoft.com/office/drawing/2014/main" id="{E1BD7B6C-362E-B355-6F02-15A06BF68A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7884" y="3101355"/>
            <a:ext cx="540845" cy="5408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colorful houses&#10;&#10;Description automatically generated">
            <a:extLst>
              <a:ext uri="{FF2B5EF4-FFF2-40B4-BE49-F238E27FC236}">
                <a16:creationId xmlns:a16="http://schemas.microsoft.com/office/drawing/2014/main" id="{DA40EACE-866D-D950-353A-3779798C272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67619" y="4587240"/>
            <a:ext cx="1673861" cy="1673861"/>
          </a:xfrm>
          <a:prstGeom prst="rect">
            <a:avLst/>
          </a:prstGeom>
        </p:spPr>
      </p:pic>
      <p:sp>
        <p:nvSpPr>
          <p:cNvPr id="3" name="Title 17">
            <a:extLst>
              <a:ext uri="{FF2B5EF4-FFF2-40B4-BE49-F238E27FC236}">
                <a16:creationId xmlns:a16="http://schemas.microsoft.com/office/drawing/2014/main" id="{6623E363-CCED-D63B-B63A-802EDB0A64BA}"/>
              </a:ext>
            </a:extLst>
          </p:cNvPr>
          <p:cNvSpPr txBox="1">
            <a:spLocks/>
          </p:cNvSpPr>
          <p:nvPr/>
        </p:nvSpPr>
        <p:spPr>
          <a:xfrm>
            <a:off x="539750" y="686576"/>
            <a:ext cx="10182038" cy="1101876"/>
          </a:xfrm>
          <a:prstGeom prst="rect">
            <a:avLst/>
          </a:prstGeom>
        </p:spPr>
        <p:txBody>
          <a:bodyPr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514350" indent="-514350">
              <a:buClr>
                <a:schemeClr val="accent3"/>
              </a:buClr>
              <a:buFont typeface="+mj-lt"/>
              <a:buAutoNum type="arabicParenR" startAt="8"/>
            </a:pPr>
            <a:r>
              <a:rPr lang="en-US" sz="3200" dirty="0"/>
              <a:t>Safely storing and disposing of subcutaneous medicines</a:t>
            </a:r>
          </a:p>
        </p:txBody>
      </p:sp>
    </p:spTree>
    <p:extLst>
      <p:ext uri="{BB962C8B-B14F-4D97-AF65-F5344CB8AC3E}">
        <p14:creationId xmlns:p14="http://schemas.microsoft.com/office/powerpoint/2010/main" val="20984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BA40-B9EF-02A7-EE24-6C3225912829}"/>
            </a:ext>
          </a:extLst>
        </p:cNvPr>
        <p:cNvGrpSpPr/>
        <p:nvPr/>
      </p:nvGrpSpPr>
      <p:grpSpPr>
        <a:xfrm>
          <a:off x="0" y="0"/>
          <a:ext cx="0" cy="0"/>
          <a:chOff x="0" y="0"/>
          <a:chExt cx="0" cy="0"/>
        </a:xfrm>
      </p:grpSpPr>
      <p:sp>
        <p:nvSpPr>
          <p:cNvPr id="4" name="Title 17">
            <a:extLst>
              <a:ext uri="{FF2B5EF4-FFF2-40B4-BE49-F238E27FC236}">
                <a16:creationId xmlns:a16="http://schemas.microsoft.com/office/drawing/2014/main" id="{5DA9595C-A80E-2F36-AAA7-00BD38CE4E81}"/>
              </a:ext>
            </a:extLst>
          </p:cNvPr>
          <p:cNvSpPr>
            <a:spLocks noGrp="1"/>
          </p:cNvSpPr>
          <p:nvPr>
            <p:ph type="title"/>
          </p:nvPr>
        </p:nvSpPr>
        <p:spPr>
          <a:xfrm>
            <a:off x="539750" y="453493"/>
            <a:ext cx="10957846" cy="1101876"/>
          </a:xfrm>
        </p:spPr>
        <p:txBody>
          <a:bodyPr anchor="ctr"/>
          <a:lstStyle/>
          <a:p>
            <a:pPr marL="514350" indent="-514350">
              <a:buClr>
                <a:schemeClr val="accent3"/>
              </a:buClr>
              <a:buFont typeface="+mj-lt"/>
              <a:buAutoNum type="arabicParenR" startAt="9"/>
            </a:pPr>
            <a:r>
              <a:rPr lang="en-US" sz="3200" dirty="0"/>
              <a:t>Seeking further advice</a:t>
            </a:r>
          </a:p>
        </p:txBody>
      </p:sp>
      <p:sp>
        <p:nvSpPr>
          <p:cNvPr id="5" name="Content Placeholder 2">
            <a:extLst>
              <a:ext uri="{FF2B5EF4-FFF2-40B4-BE49-F238E27FC236}">
                <a16:creationId xmlns:a16="http://schemas.microsoft.com/office/drawing/2014/main" id="{24716214-2466-1BBD-FB36-C4BCB3431EAD}"/>
              </a:ext>
            </a:extLst>
          </p:cNvPr>
          <p:cNvSpPr txBox="1">
            <a:spLocks/>
          </p:cNvSpPr>
          <p:nvPr/>
        </p:nvSpPr>
        <p:spPr>
          <a:xfrm>
            <a:off x="638103" y="1597712"/>
            <a:ext cx="10579626" cy="1101877"/>
          </a:xfrm>
          <a:prstGeom prst="rect">
            <a:avLst/>
          </a:prstGeom>
        </p:spPr>
        <p:txBody>
          <a:bodyPr>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spcAft>
                <a:spcPts val="600"/>
              </a:spcAft>
              <a:buFont typeface="+mj-lt"/>
              <a:buAutoNum type="arabicPeriod"/>
              <a:defRPr/>
            </a:pPr>
            <a:r>
              <a:rPr lang="en-AU" dirty="0">
                <a:latin typeface="Arial" panose="020B0604020202020204" pitchFamily="34" charset="0"/>
                <a:cs typeface="Arial" panose="020B0604020202020204" pitchFamily="34" charset="0"/>
              </a:rPr>
              <a:t>Write the 24-hour contact number on the fridge/wall chart</a:t>
            </a:r>
          </a:p>
          <a:p>
            <a:pPr marL="457200" lvl="0" indent="-457200">
              <a:spcAft>
                <a:spcPts val="600"/>
              </a:spcAft>
              <a:buFont typeface="+mj-lt"/>
              <a:buAutoNum type="arabicPeriod"/>
              <a:defRPr/>
            </a:pPr>
            <a:r>
              <a:rPr lang="en-AU" dirty="0">
                <a:latin typeface="Arial" panose="020B0604020202020204" pitchFamily="34" charset="0"/>
                <a:cs typeface="Arial" panose="020B0604020202020204" pitchFamily="34" charset="0"/>
              </a:rPr>
              <a:t>Ensure the carer can show you where to find the 24-hour contact number</a:t>
            </a:r>
          </a:p>
        </p:txBody>
      </p:sp>
      <p:pic>
        <p:nvPicPr>
          <p:cNvPr id="6" name="Picture 5">
            <a:extLst>
              <a:ext uri="{FF2B5EF4-FFF2-40B4-BE49-F238E27FC236}">
                <a16:creationId xmlns:a16="http://schemas.microsoft.com/office/drawing/2014/main" id="{42B88F7E-6B9A-089D-ADBB-B768CF18986D}"/>
              </a:ext>
            </a:extLst>
          </p:cNvPr>
          <p:cNvPicPr>
            <a:picLocks noChangeAspect="1"/>
          </p:cNvPicPr>
          <p:nvPr/>
        </p:nvPicPr>
        <p:blipFill>
          <a:blip r:embed="rId3"/>
          <a:stretch>
            <a:fillRect/>
          </a:stretch>
        </p:blipFill>
        <p:spPr>
          <a:xfrm>
            <a:off x="1792384" y="3128846"/>
            <a:ext cx="4135532" cy="2914301"/>
          </a:xfrm>
          <a:prstGeom prst="rect">
            <a:avLst/>
          </a:prstGeom>
          <a:ln w="6350">
            <a:solidFill>
              <a:schemeClr val="tx1"/>
            </a:solidFill>
          </a:ln>
        </p:spPr>
      </p:pic>
      <p:pic>
        <p:nvPicPr>
          <p:cNvPr id="7" name="Picture 6">
            <a:extLst>
              <a:ext uri="{FF2B5EF4-FFF2-40B4-BE49-F238E27FC236}">
                <a16:creationId xmlns:a16="http://schemas.microsoft.com/office/drawing/2014/main" id="{4EFF76A7-3DE4-168E-1409-792E4BB65C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4084" y="3135431"/>
            <a:ext cx="4135532" cy="2907716"/>
          </a:xfrm>
          <a:prstGeom prst="rect">
            <a:avLst/>
          </a:prstGeom>
          <a:ln w="6350">
            <a:solidFill>
              <a:schemeClr val="tx1"/>
            </a:solidFill>
          </a:ln>
        </p:spPr>
      </p:pic>
      <p:grpSp>
        <p:nvGrpSpPr>
          <p:cNvPr id="8" name="Group 7">
            <a:extLst>
              <a:ext uri="{FF2B5EF4-FFF2-40B4-BE49-F238E27FC236}">
                <a16:creationId xmlns:a16="http://schemas.microsoft.com/office/drawing/2014/main" id="{0C76DDAD-69DB-7B4A-2256-7E19F73B6C80}"/>
              </a:ext>
            </a:extLst>
          </p:cNvPr>
          <p:cNvGrpSpPr/>
          <p:nvPr/>
        </p:nvGrpSpPr>
        <p:grpSpPr>
          <a:xfrm>
            <a:off x="3003980" y="4703082"/>
            <a:ext cx="1712340" cy="317013"/>
            <a:chOff x="4799458" y="1190289"/>
            <a:chExt cx="1712340" cy="317013"/>
          </a:xfrm>
        </p:grpSpPr>
        <p:sp>
          <p:nvSpPr>
            <p:cNvPr id="9" name="Rectangle: Rounded Corners 11">
              <a:extLst>
                <a:ext uri="{FF2B5EF4-FFF2-40B4-BE49-F238E27FC236}">
                  <a16:creationId xmlns:a16="http://schemas.microsoft.com/office/drawing/2014/main" id="{C5D6CE1C-2D21-2F0C-CE29-D274B59F6B9F}"/>
                </a:ext>
              </a:extLst>
            </p:cNvPr>
            <p:cNvSpPr/>
            <p:nvPr/>
          </p:nvSpPr>
          <p:spPr>
            <a:xfrm>
              <a:off x="4799458" y="1190289"/>
              <a:ext cx="1595443" cy="317013"/>
            </a:xfrm>
            <a:prstGeom prst="roundRect">
              <a:avLst>
                <a:gd name="adj" fmla="val 50000"/>
              </a:avLst>
            </a:prstGeom>
            <a:solidFill>
              <a:srgbClr val="00A1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0D15DDC2-A9EE-1ED0-EE01-2856DB4B7DF4}"/>
                </a:ext>
              </a:extLst>
            </p:cNvPr>
            <p:cNvSpPr txBox="1"/>
            <p:nvPr/>
          </p:nvSpPr>
          <p:spPr>
            <a:xfrm>
              <a:off x="5071790" y="1213568"/>
              <a:ext cx="1440008" cy="261610"/>
            </a:xfrm>
            <a:prstGeom prst="rect">
              <a:avLst/>
            </a:prstGeom>
            <a:noFill/>
          </p:spPr>
          <p:txBody>
            <a:bodyPr wrap="square">
              <a:spAutoFit/>
            </a:bodyPr>
            <a:lstStyle/>
            <a:p>
              <a:r>
                <a:rPr lang="en-AU" sz="1100" dirty="0">
                  <a:solidFill>
                    <a:schemeClr val="bg1"/>
                  </a:solidFill>
                </a:rPr>
                <a:t>Write number here</a:t>
              </a:r>
              <a:endParaRPr lang="en-AU" sz="1100" dirty="0"/>
            </a:p>
          </p:txBody>
        </p:sp>
        <p:pic>
          <p:nvPicPr>
            <p:cNvPr id="11" name="Graphic 10" descr="Scribble with solid fill">
              <a:extLst>
                <a:ext uri="{FF2B5EF4-FFF2-40B4-BE49-F238E27FC236}">
                  <a16:creationId xmlns:a16="http://schemas.microsoft.com/office/drawing/2014/main" id="{B06EE2ED-F876-5AFB-EE38-7AF0A4B2D6E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36300" y="1254405"/>
              <a:ext cx="171726" cy="171726"/>
            </a:xfrm>
            <a:prstGeom prst="rect">
              <a:avLst/>
            </a:prstGeom>
          </p:spPr>
        </p:pic>
      </p:grpSp>
      <p:grpSp>
        <p:nvGrpSpPr>
          <p:cNvPr id="12" name="Group 11">
            <a:extLst>
              <a:ext uri="{FF2B5EF4-FFF2-40B4-BE49-F238E27FC236}">
                <a16:creationId xmlns:a16="http://schemas.microsoft.com/office/drawing/2014/main" id="{545984EC-70E0-416A-53B0-16DA2548095A}"/>
              </a:ext>
            </a:extLst>
          </p:cNvPr>
          <p:cNvGrpSpPr/>
          <p:nvPr/>
        </p:nvGrpSpPr>
        <p:grpSpPr>
          <a:xfrm>
            <a:off x="7475680" y="4703083"/>
            <a:ext cx="1712340" cy="317013"/>
            <a:chOff x="4799458" y="1190289"/>
            <a:chExt cx="1712340" cy="317013"/>
          </a:xfrm>
        </p:grpSpPr>
        <p:sp>
          <p:nvSpPr>
            <p:cNvPr id="13" name="Rectangle: Rounded Corners 15">
              <a:extLst>
                <a:ext uri="{FF2B5EF4-FFF2-40B4-BE49-F238E27FC236}">
                  <a16:creationId xmlns:a16="http://schemas.microsoft.com/office/drawing/2014/main" id="{210F76C4-403F-8990-9B71-1C36D9771B55}"/>
                </a:ext>
              </a:extLst>
            </p:cNvPr>
            <p:cNvSpPr/>
            <p:nvPr/>
          </p:nvSpPr>
          <p:spPr>
            <a:xfrm>
              <a:off x="4799458" y="1190289"/>
              <a:ext cx="1595443" cy="317013"/>
            </a:xfrm>
            <a:prstGeom prst="roundRect">
              <a:avLst>
                <a:gd name="adj" fmla="val 50000"/>
              </a:avLst>
            </a:prstGeom>
            <a:solidFill>
              <a:srgbClr val="8D0E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9EBF3336-4B59-C911-BB64-099481892BE0}"/>
                </a:ext>
              </a:extLst>
            </p:cNvPr>
            <p:cNvSpPr txBox="1"/>
            <p:nvPr/>
          </p:nvSpPr>
          <p:spPr>
            <a:xfrm>
              <a:off x="5071790" y="1213568"/>
              <a:ext cx="1440008" cy="261610"/>
            </a:xfrm>
            <a:prstGeom prst="rect">
              <a:avLst/>
            </a:prstGeom>
            <a:noFill/>
          </p:spPr>
          <p:txBody>
            <a:bodyPr wrap="square">
              <a:spAutoFit/>
            </a:bodyPr>
            <a:lstStyle/>
            <a:p>
              <a:r>
                <a:rPr lang="en-AU" sz="1100" dirty="0">
                  <a:solidFill>
                    <a:schemeClr val="bg1"/>
                  </a:solidFill>
                </a:rPr>
                <a:t>Write number here</a:t>
              </a:r>
              <a:endParaRPr lang="en-AU" sz="1100" dirty="0"/>
            </a:p>
          </p:txBody>
        </p:sp>
        <p:pic>
          <p:nvPicPr>
            <p:cNvPr id="15" name="Graphic 14" descr="Scribble with solid fill">
              <a:extLst>
                <a:ext uri="{FF2B5EF4-FFF2-40B4-BE49-F238E27FC236}">
                  <a16:creationId xmlns:a16="http://schemas.microsoft.com/office/drawing/2014/main" id="{DEAEBECD-5116-36C1-3E3D-95C88ECED86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36300" y="1254405"/>
              <a:ext cx="171726" cy="171726"/>
            </a:xfrm>
            <a:prstGeom prst="rect">
              <a:avLst/>
            </a:prstGeom>
          </p:spPr>
        </p:pic>
      </p:grpSp>
    </p:spTree>
    <p:extLst>
      <p:ext uri="{BB962C8B-B14F-4D97-AF65-F5344CB8AC3E}">
        <p14:creationId xmlns:p14="http://schemas.microsoft.com/office/powerpoint/2010/main" val="195042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3D6D5-4A17-B9EF-FD53-D578715ECEE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73C6FC4-7735-F4BB-28A6-D9227A9633A6}"/>
              </a:ext>
            </a:extLst>
          </p:cNvPr>
          <p:cNvSpPr/>
          <p:nvPr/>
        </p:nvSpPr>
        <p:spPr>
          <a:xfrm>
            <a:off x="624046" y="1903540"/>
            <a:ext cx="10381411" cy="2928558"/>
          </a:xfrm>
          <a:prstGeom prst="rect">
            <a:avLst/>
          </a:prstGeom>
          <a:solidFill>
            <a:srgbClr val="FF6633">
              <a:alpha val="20000"/>
            </a:srgbClr>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 name="Title 1">
            <a:extLst>
              <a:ext uri="{FF2B5EF4-FFF2-40B4-BE49-F238E27FC236}">
                <a16:creationId xmlns:a16="http://schemas.microsoft.com/office/drawing/2014/main" id="{A7B61D2D-A4E7-85A2-3030-C8460DF3181B}"/>
              </a:ext>
            </a:extLst>
          </p:cNvPr>
          <p:cNvSpPr>
            <a:spLocks noGrp="1"/>
          </p:cNvSpPr>
          <p:nvPr>
            <p:ph type="title"/>
          </p:nvPr>
        </p:nvSpPr>
        <p:spPr>
          <a:xfrm>
            <a:off x="540000" y="884504"/>
            <a:ext cx="10943908" cy="701731"/>
          </a:xfrm>
        </p:spPr>
        <p:txBody>
          <a:bodyPr/>
          <a:lstStyle/>
          <a:p>
            <a:r>
              <a:rPr lang="en-AU" dirty="0"/>
              <a:t>Please note…</a:t>
            </a:r>
          </a:p>
        </p:txBody>
      </p:sp>
      <p:sp>
        <p:nvSpPr>
          <p:cNvPr id="5" name="Content Placeholder 4">
            <a:extLst>
              <a:ext uri="{FF2B5EF4-FFF2-40B4-BE49-F238E27FC236}">
                <a16:creationId xmlns:a16="http://schemas.microsoft.com/office/drawing/2014/main" id="{FF892871-2B26-DE9D-C3B9-6EBB602480AB}"/>
              </a:ext>
            </a:extLst>
          </p:cNvPr>
          <p:cNvSpPr>
            <a:spLocks noGrp="1"/>
          </p:cNvSpPr>
          <p:nvPr>
            <p:ph sz="half" idx="1"/>
          </p:nvPr>
        </p:nvSpPr>
        <p:spPr>
          <a:xfrm>
            <a:off x="921977" y="2225945"/>
            <a:ext cx="9826187" cy="2411369"/>
          </a:xfrm>
        </p:spPr>
        <p:txBody>
          <a:bodyPr>
            <a:normAutofit lnSpcReduction="10000"/>
          </a:bodyPr>
          <a:lstStyle/>
          <a:p>
            <a:pPr marL="457200" indent="-457200">
              <a:buClrTx/>
              <a:buFont typeface="+mj-lt"/>
              <a:buAutoNum type="arabicPeriod"/>
            </a:pPr>
            <a:r>
              <a:rPr lang="en-AU" sz="2800" b="1" dirty="0">
                <a:solidFill>
                  <a:schemeClr val="accent4"/>
                </a:solidFill>
              </a:rPr>
              <a:t>Ask</a:t>
            </a:r>
            <a:r>
              <a:rPr lang="en-AU" sz="2800" dirty="0"/>
              <a:t> the carer/family if they have any questions</a:t>
            </a:r>
          </a:p>
          <a:p>
            <a:pPr marL="457200" indent="-457200">
              <a:buClrTx/>
              <a:buFont typeface="+mj-lt"/>
              <a:buAutoNum type="arabicPeriod"/>
            </a:pPr>
            <a:r>
              <a:rPr lang="en-AU" sz="2800" b="1" dirty="0">
                <a:solidFill>
                  <a:schemeClr val="accent4"/>
                </a:solidFill>
              </a:rPr>
              <a:t>Remind</a:t>
            </a:r>
            <a:r>
              <a:rPr lang="en-AU" sz="2800" dirty="0"/>
              <a:t> the carer/family to call for advice at any time</a:t>
            </a:r>
          </a:p>
          <a:p>
            <a:pPr marL="457200" indent="-457200">
              <a:buFont typeface="+mj-lt"/>
              <a:buAutoNum type="arabicPeriod"/>
            </a:pPr>
            <a:r>
              <a:rPr lang="en-AU" sz="2800" b="1" dirty="0">
                <a:solidFill>
                  <a:schemeClr val="accent4"/>
                </a:solidFill>
              </a:rPr>
              <a:t>Check</a:t>
            </a:r>
            <a:r>
              <a:rPr lang="en-AU" sz="2800" dirty="0"/>
              <a:t> carer competency and complete the </a:t>
            </a:r>
            <a:r>
              <a:rPr lang="en-AU" sz="2800" i="1" dirty="0"/>
              <a:t>Training checklist and carer/family post-training competency assessment.</a:t>
            </a:r>
          </a:p>
        </p:txBody>
      </p:sp>
      <p:sp>
        <p:nvSpPr>
          <p:cNvPr id="4" name="Oval 3">
            <a:extLst>
              <a:ext uri="{FF2B5EF4-FFF2-40B4-BE49-F238E27FC236}">
                <a16:creationId xmlns:a16="http://schemas.microsoft.com/office/drawing/2014/main" id="{D3816397-B3CF-268F-7E66-34FF121117A4}"/>
              </a:ext>
            </a:extLst>
          </p:cNvPr>
          <p:cNvSpPr/>
          <p:nvPr/>
        </p:nvSpPr>
        <p:spPr>
          <a:xfrm>
            <a:off x="10324580" y="1131915"/>
            <a:ext cx="1159328" cy="1159328"/>
          </a:xfrm>
          <a:prstGeom prst="ellipse">
            <a:avLst/>
          </a:prstGeom>
          <a:solidFill>
            <a:srgbClr val="FF6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a:extLst>
              <a:ext uri="{FF2B5EF4-FFF2-40B4-BE49-F238E27FC236}">
                <a16:creationId xmlns:a16="http://schemas.microsoft.com/office/drawing/2014/main" id="{2217A5C7-A59A-5637-B7B0-12F0AAF1B5B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9919" y="1397254"/>
            <a:ext cx="62865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0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p:txBody>
          <a:bodyPr/>
          <a:lstStyle/>
          <a:p>
            <a:r>
              <a:rPr lang="en-AU"/>
              <a:t>References</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595561" y="1817268"/>
            <a:ext cx="10299418" cy="4058238"/>
          </a:xfrm>
        </p:spPr>
        <p:txBody>
          <a:bodyPr>
            <a:normAutofit/>
          </a:bodyPr>
          <a:lstStyle/>
          <a:p>
            <a:pPr marL="457200" indent="-457200">
              <a:buFont typeface="+mj-lt"/>
              <a:buAutoNum type="arabicPeriod"/>
            </a:pPr>
            <a:r>
              <a:rPr lang="en-GB" sz="1700" dirty="0"/>
              <a:t>S</a:t>
            </a:r>
            <a:r>
              <a:rPr lang="en-AU" sz="1700" dirty="0" err="1"/>
              <a:t>hepperd</a:t>
            </a:r>
            <a:r>
              <a:rPr lang="en-AU" sz="1700" dirty="0"/>
              <a:t> S, Gonçalves-Bradley DC, Straus S, Wee B. Hospital at home: home-based end-of-life care. </a:t>
            </a:r>
            <a:r>
              <a:rPr lang="en-AU" sz="1700" i="1" dirty="0"/>
              <a:t>Cochrane Database Syst. Rev</a:t>
            </a:r>
            <a:r>
              <a:rPr lang="en-AU" sz="1700" dirty="0"/>
              <a:t>. 2016; 2: 1465-1858. Available from: </a:t>
            </a:r>
            <a:r>
              <a:rPr lang="en-AU" sz="1700" dirty="0">
                <a:hlinkClick r:id="rId3"/>
              </a:rPr>
              <a:t>https://doi.org/10.1002/14651858.CD009231.pub2</a:t>
            </a:r>
            <a:r>
              <a:rPr lang="en-AU" sz="1700" dirty="0"/>
              <a:t>. [Accessed 6 December 2018].</a:t>
            </a:r>
          </a:p>
          <a:p>
            <a:pPr marL="457200" indent="-457200">
              <a:buFont typeface="+mj-lt"/>
              <a:buAutoNum type="arabicPeriod"/>
            </a:pPr>
            <a:r>
              <a:rPr lang="en-GB" sz="1700" dirty="0"/>
              <a:t>Wilson E, Caswell G, Turner N, Pollock K. Managing medicines for patients dying at home: A review of family caregivers’ experiences. </a:t>
            </a:r>
            <a:r>
              <a:rPr lang="en-GB" sz="1700" i="1" dirty="0"/>
              <a:t>J Pain Symptom Manage</a:t>
            </a:r>
            <a:r>
              <a:rPr lang="en-GB" sz="1700" dirty="0"/>
              <a:t>. 2018; 56(6):962-974. Available from: </a:t>
            </a:r>
            <a:r>
              <a:rPr lang="en-GB" sz="1700" dirty="0">
                <a:hlinkClick r:id="rId4"/>
              </a:rPr>
              <a:t>https://doi.org/10.1016/j.jpainsymman.2018.08.019</a:t>
            </a:r>
            <a:r>
              <a:rPr lang="en-GB" sz="1700" dirty="0"/>
              <a:t>. [Accessed 6 December 2018].</a:t>
            </a:r>
          </a:p>
          <a:p>
            <a:pPr marL="457200" indent="-457200">
              <a:buFont typeface="+mj-lt"/>
              <a:buAutoNum type="arabicPeriod"/>
            </a:pPr>
            <a:r>
              <a:rPr lang="en-GB" sz="1700" dirty="0"/>
              <a:t>Israel F, Reymond L, Slade G, Menadue S, Charles MA. Lay caregivers’ perspectives on injecting subcutaneous medications at home. </a:t>
            </a:r>
            <a:r>
              <a:rPr lang="en-GB" sz="1700" i="1" dirty="0"/>
              <a:t>Int J </a:t>
            </a:r>
            <a:r>
              <a:rPr lang="en-GB" sz="1700" i="1" dirty="0" err="1"/>
              <a:t>Palliat</a:t>
            </a:r>
            <a:r>
              <a:rPr lang="en-GB" sz="1700" i="1" dirty="0"/>
              <a:t> </a:t>
            </a:r>
            <a:r>
              <a:rPr lang="en-GB" sz="1700" i="1" dirty="0" err="1"/>
              <a:t>Nurs</a:t>
            </a:r>
            <a:r>
              <a:rPr lang="en-GB" sz="1700" dirty="0"/>
              <a:t>. 2008; 14(8): 390-395. Available from: </a:t>
            </a:r>
            <a:r>
              <a:rPr lang="en-GB" sz="1700" dirty="0">
                <a:hlinkClick r:id="rId5"/>
              </a:rPr>
              <a:t>https://doi.org/10.12968/ijpn.2008.14.8.30774</a:t>
            </a:r>
            <a:r>
              <a:rPr lang="en-GB" sz="1700" dirty="0"/>
              <a:t>. [Accessed 6 December 2018].</a:t>
            </a:r>
          </a:p>
          <a:p>
            <a:pPr marL="457200" indent="-457200">
              <a:buFont typeface="+mj-lt"/>
              <a:buAutoNum type="arabicPeriod"/>
            </a:pPr>
            <a:r>
              <a:rPr lang="en-GB" sz="1700" dirty="0"/>
              <a:t>Healy S, Israel F, Charles M, Reymond L. </a:t>
            </a:r>
            <a:r>
              <a:rPr lang="en-GB" sz="1700" dirty="0" err="1"/>
              <a:t>Laycarers</a:t>
            </a:r>
            <a:r>
              <a:rPr lang="en-GB" sz="1700" dirty="0"/>
              <a:t> can confidently prepare and administer subcutaneous injections for palliative care patients at home: A randomized controlled trial. </a:t>
            </a:r>
            <a:r>
              <a:rPr lang="en-US" sz="1700" i="1" dirty="0" err="1"/>
              <a:t>Palliat</a:t>
            </a:r>
            <a:r>
              <a:rPr lang="en-US" sz="1700" i="1" dirty="0"/>
              <a:t> Med</a:t>
            </a:r>
            <a:r>
              <a:rPr lang="en-US" sz="1700" dirty="0"/>
              <a:t>. </a:t>
            </a:r>
            <a:r>
              <a:rPr lang="en-GB" sz="1700" dirty="0"/>
              <a:t>2018; </a:t>
            </a:r>
            <a:r>
              <a:rPr lang="en-US" sz="1700" dirty="0"/>
              <a:t>32(7): 1208-1215. Available from: </a:t>
            </a:r>
            <a:r>
              <a:rPr lang="en-US" sz="1700" dirty="0">
                <a:hlinkClick r:id="rId6"/>
              </a:rPr>
              <a:t>https://doi.org/10.1177%2F0269216318773878</a:t>
            </a:r>
            <a:r>
              <a:rPr lang="en-US" sz="1700" dirty="0"/>
              <a:t>. [Accessed 6 December 2018].</a:t>
            </a:r>
          </a:p>
        </p:txBody>
      </p:sp>
    </p:spTree>
    <p:extLst>
      <p:ext uri="{BB962C8B-B14F-4D97-AF65-F5344CB8AC3E}">
        <p14:creationId xmlns:p14="http://schemas.microsoft.com/office/powerpoint/2010/main" val="175340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595560" y="1099133"/>
            <a:ext cx="10727435" cy="4659733"/>
          </a:xfrm>
        </p:spPr>
        <p:txBody>
          <a:bodyPr>
            <a:noAutofit/>
          </a:bodyPr>
          <a:lstStyle/>
          <a:p>
            <a:pPr marL="457200" indent="-457200">
              <a:lnSpc>
                <a:spcPct val="80000"/>
              </a:lnSpc>
              <a:buFont typeface="+mj-lt"/>
              <a:buAutoNum type="arabicPeriod" startAt="5"/>
            </a:pPr>
            <a:r>
              <a:rPr lang="en-GB" sz="1700" dirty="0"/>
              <a:t>Baker DW, DeWalt DA, Schillinger D </a:t>
            </a:r>
            <a:r>
              <a:rPr lang="en-GB" sz="1700" dirty="0" err="1"/>
              <a:t>et.al</a:t>
            </a:r>
            <a:r>
              <a:rPr lang="en-GB" sz="1700" dirty="0"/>
              <a:t>. “Teach to goal”: theory and design principles of an intervention to improve heart failure self management skills of patients with low health literacy. </a:t>
            </a:r>
            <a:r>
              <a:rPr lang="en-GB" sz="1700" i="1" dirty="0"/>
              <a:t>J Health Comm</a:t>
            </a:r>
            <a:r>
              <a:rPr lang="en-GB" sz="1700" dirty="0"/>
              <a:t>. 2011; 16 </a:t>
            </a:r>
            <a:r>
              <a:rPr lang="en-GB" sz="1700" dirty="0" err="1"/>
              <a:t>Suppl</a:t>
            </a:r>
            <a:r>
              <a:rPr lang="en-GB" sz="1700" dirty="0"/>
              <a:t>(3):73-88. Available from: </a:t>
            </a:r>
            <a:r>
              <a:rPr lang="en-GB" sz="1700" dirty="0">
                <a:hlinkClick r:id="rId3"/>
              </a:rPr>
              <a:t>https://doi.org/1</a:t>
            </a:r>
            <a:r>
              <a:rPr lang="en-AU" sz="1700" dirty="0">
                <a:hlinkClick r:id="rId3"/>
              </a:rPr>
              <a:t>0.1080/10810730.2011.604379</a:t>
            </a:r>
            <a:r>
              <a:rPr lang="en-AU" sz="1700" dirty="0"/>
              <a:t>. [Accessed 3 January 2019].</a:t>
            </a:r>
          </a:p>
          <a:p>
            <a:pPr marL="457200" indent="-457200">
              <a:lnSpc>
                <a:spcPct val="80000"/>
              </a:lnSpc>
              <a:buFont typeface="+mj-lt"/>
              <a:buAutoNum type="arabicPeriod" startAt="5"/>
            </a:pPr>
            <a:r>
              <a:rPr lang="en-AU" sz="1700" dirty="0"/>
              <a:t>Chang VT, Hwang SS, </a:t>
            </a:r>
            <a:r>
              <a:rPr lang="en-AU" sz="1700" dirty="0" err="1"/>
              <a:t>Feurerman</a:t>
            </a:r>
            <a:r>
              <a:rPr lang="en-AU" sz="1700" dirty="0"/>
              <a:t> M. Validation of the Edmonton Symptom Assessment. </a:t>
            </a:r>
            <a:r>
              <a:rPr lang="en-AU" sz="1700" i="1" dirty="0"/>
              <a:t>Cancer</a:t>
            </a:r>
            <a:r>
              <a:rPr lang="en-AU" sz="1700" dirty="0"/>
              <a:t>. 2000 May 1; 88(9):2164-71. Available from: </a:t>
            </a:r>
            <a:r>
              <a:rPr lang="en-AU" sz="1700" dirty="0">
                <a:hlinkClick r:id="rId4"/>
              </a:rPr>
              <a:t>https://www.ncbi.nlm.nih.gov/pubmed/10813730</a:t>
            </a:r>
            <a:r>
              <a:rPr lang="en-AU" sz="1700" dirty="0"/>
              <a:t>. [Accessed 3 January 2019].</a:t>
            </a:r>
          </a:p>
          <a:p>
            <a:pPr marL="457200" indent="-457200">
              <a:lnSpc>
                <a:spcPct val="80000"/>
              </a:lnSpc>
              <a:buFont typeface="+mj-lt"/>
              <a:buAutoNum type="arabicPeriod" startAt="5"/>
            </a:pPr>
            <a:r>
              <a:rPr lang="en-AU" sz="1700" dirty="0"/>
              <a:t>Palliative Care Expert Group. </a:t>
            </a:r>
            <a:r>
              <a:rPr lang="en-AU" sz="1700" i="1" dirty="0"/>
              <a:t>Therapeutic Guidelines: Palliative Care Version 4</a:t>
            </a:r>
            <a:r>
              <a:rPr lang="en-AU" sz="1700" dirty="0"/>
              <a:t>. Melbourne: Therapeutic Guidelines Ltd ; 2016. </a:t>
            </a:r>
          </a:p>
          <a:p>
            <a:pPr marL="457200" indent="-457200">
              <a:lnSpc>
                <a:spcPct val="80000"/>
              </a:lnSpc>
              <a:buFont typeface="+mj-lt"/>
              <a:buAutoNum type="arabicPeriod" startAt="5"/>
            </a:pPr>
            <a:r>
              <a:rPr lang="en-AU" sz="1700" dirty="0"/>
              <a:t>Australian Commission on Safety and Quality in Health Care. National Standard for User-applied Labelling of Injectable Medicines, Fluids and Lines.  Sydney: ACSQHC, 2015. Available from: </a:t>
            </a:r>
            <a:r>
              <a:rPr lang="en-AU" sz="1700" dirty="0">
                <a:hlinkClick r:id="rId5"/>
              </a:rPr>
              <a:t>https://www.safetyandquality.gov.au/publications/national-standard-for-user-applied-labelling/</a:t>
            </a:r>
            <a:r>
              <a:rPr lang="en-AU" sz="1700" dirty="0"/>
              <a:t>. [Accessed 3 January 2019].</a:t>
            </a:r>
          </a:p>
          <a:p>
            <a:pPr marL="457200" indent="-457200">
              <a:lnSpc>
                <a:spcPct val="80000"/>
              </a:lnSpc>
              <a:buFont typeface="+mj-lt"/>
              <a:buAutoNum type="arabicPeriod" startAt="9"/>
            </a:pPr>
            <a:r>
              <a:rPr lang="en-AU" sz="1700" dirty="0"/>
              <a:t>Healy S, Israel F, Charles M, Reymond L. Caring Safely at Home Project Final Report 2012. Brisbane: Brisbane South Palliative Care Collaborative. Available from: </a:t>
            </a:r>
            <a:r>
              <a:rPr lang="en-AU" sz="1700" dirty="0">
                <a:hlinkClick r:id="rId6"/>
              </a:rPr>
              <a:t>https://www.caresearch.com.au/caresearch/Portals/0/Documents/WhatisPalliativeCare/NationalProgram/PCForPeopleAtHome/Final_SummaryRreport_June2011_CSAH.pdf</a:t>
            </a:r>
            <a:r>
              <a:rPr lang="en-AU" sz="1700" dirty="0"/>
              <a:t>. [Accessed 3 January 2019]. </a:t>
            </a:r>
            <a:endParaRPr lang="en-US" sz="1700" dirty="0"/>
          </a:p>
        </p:txBody>
      </p:sp>
    </p:spTree>
    <p:extLst>
      <p:ext uri="{BB962C8B-B14F-4D97-AF65-F5344CB8AC3E}">
        <p14:creationId xmlns:p14="http://schemas.microsoft.com/office/powerpoint/2010/main" val="60870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13EECAF2-5B64-FC73-543F-231F56762A58}"/>
              </a:ext>
            </a:extLst>
          </p:cNvPr>
          <p:cNvSpPr txBox="1">
            <a:spLocks/>
          </p:cNvSpPr>
          <p:nvPr/>
        </p:nvSpPr>
        <p:spPr>
          <a:xfrm>
            <a:off x="595560" y="1065105"/>
            <a:ext cx="10943908" cy="4060649"/>
          </a:xfrm>
          <a:prstGeom prst="rect">
            <a:avLst/>
          </a:prstGeom>
        </p:spPr>
        <p:txBody>
          <a:bodyPr>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80000"/>
              </a:lnSpc>
              <a:buFont typeface="+mj-lt"/>
              <a:buAutoNum type="arabicPeriod" startAt="10"/>
            </a:pPr>
            <a:r>
              <a:rPr lang="en-AU" sz="1700" dirty="0"/>
              <a:t>Kumar RB, Rahman ZU. Needle free injection systems. </a:t>
            </a:r>
            <a:r>
              <a:rPr lang="en-AU" sz="1700" i="1" dirty="0"/>
              <a:t>Int J Pharm Sci Res</a:t>
            </a:r>
            <a:r>
              <a:rPr lang="en-AU" sz="1700" dirty="0"/>
              <a:t>. 2013; 4(1):132-147. Available from: </a:t>
            </a:r>
            <a:r>
              <a:rPr lang="en-AU" sz="1700" dirty="0">
                <a:hlinkClick r:id="rId3"/>
              </a:rPr>
              <a:t>http://ijpsr.com/bft-article/needle-free-injection-systems/?view=fulltext</a:t>
            </a:r>
            <a:r>
              <a:rPr lang="en-AU" sz="1700" dirty="0"/>
              <a:t>. [Accessed 3 January 2019].</a:t>
            </a:r>
          </a:p>
          <a:p>
            <a:pPr marL="457200" indent="-457200">
              <a:lnSpc>
                <a:spcPct val="80000"/>
              </a:lnSpc>
              <a:buFont typeface="+mj-lt"/>
              <a:buAutoNum type="arabicPeriod" startAt="10"/>
            </a:pPr>
            <a:r>
              <a:rPr lang="en-AU" sz="1700" dirty="0"/>
              <a:t>Flowers C, McLeod F. Diluent choice for subcutaneous infusion: a survey of the literature and Australian practice. </a:t>
            </a:r>
            <a:r>
              <a:rPr lang="en-AU" sz="1700" i="1" dirty="0"/>
              <a:t>Int J </a:t>
            </a:r>
            <a:r>
              <a:rPr lang="en-AU" sz="1700" i="1" dirty="0" err="1"/>
              <a:t>Palliat</a:t>
            </a:r>
            <a:r>
              <a:rPr lang="en-AU" sz="1700" i="1" dirty="0"/>
              <a:t> </a:t>
            </a:r>
            <a:r>
              <a:rPr lang="en-AU" sz="1700" i="1" dirty="0" err="1"/>
              <a:t>Nurs</a:t>
            </a:r>
            <a:r>
              <a:rPr lang="en-AU" sz="1700" dirty="0"/>
              <a:t>. 2005; 11(2): 54-60. Available from:  </a:t>
            </a:r>
            <a:r>
              <a:rPr lang="en-AU" sz="1700" dirty="0">
                <a:hlinkClick r:id="rId4"/>
              </a:rPr>
              <a:t>https://doi.org/10.12968/ijpn.2005.11.2.17670</a:t>
            </a:r>
            <a:r>
              <a:rPr lang="en-AU" sz="1700" dirty="0"/>
              <a:t>. [Accessed 3 January 2019].</a:t>
            </a:r>
          </a:p>
          <a:p>
            <a:pPr marL="457200" indent="-457200">
              <a:lnSpc>
                <a:spcPct val="150000"/>
              </a:lnSpc>
              <a:buFont typeface="+mj-lt"/>
              <a:buAutoNum type="arabicPeriod" startAt="10"/>
            </a:pPr>
            <a:endParaRPr lang="en-AU" sz="1700" dirty="0"/>
          </a:p>
        </p:txBody>
      </p:sp>
    </p:spTree>
    <p:extLst>
      <p:ext uri="{BB962C8B-B14F-4D97-AF65-F5344CB8AC3E}">
        <p14:creationId xmlns:p14="http://schemas.microsoft.com/office/powerpoint/2010/main" val="378289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4866-5F46-F7BC-A6BA-EF4416C0C511}"/>
              </a:ext>
            </a:extLst>
          </p:cNvPr>
          <p:cNvSpPr>
            <a:spLocks noGrp="1"/>
          </p:cNvSpPr>
          <p:nvPr>
            <p:ph type="title"/>
          </p:nvPr>
        </p:nvSpPr>
        <p:spPr>
          <a:xfrm>
            <a:off x="540000" y="1256070"/>
            <a:ext cx="4279135" cy="701731"/>
          </a:xfrm>
        </p:spPr>
        <p:txBody>
          <a:bodyPr/>
          <a:lstStyle/>
          <a:p>
            <a:r>
              <a:rPr lang="en-US" dirty="0"/>
              <a:t>Contact us</a:t>
            </a:r>
          </a:p>
        </p:txBody>
      </p:sp>
      <p:pic>
        <p:nvPicPr>
          <p:cNvPr id="5" name="Graphic 4">
            <a:extLst>
              <a:ext uri="{FF2B5EF4-FFF2-40B4-BE49-F238E27FC236}">
                <a16:creationId xmlns:a16="http://schemas.microsoft.com/office/drawing/2014/main" id="{69C9BD0D-6E1C-3101-317B-7D641EC762D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3396" y="2414117"/>
            <a:ext cx="321229" cy="321229"/>
          </a:xfrm>
          <a:prstGeom prst="rect">
            <a:avLst/>
          </a:prstGeom>
        </p:spPr>
      </p:pic>
      <p:sp>
        <p:nvSpPr>
          <p:cNvPr id="6" name="TextBox 5">
            <a:extLst>
              <a:ext uri="{FF2B5EF4-FFF2-40B4-BE49-F238E27FC236}">
                <a16:creationId xmlns:a16="http://schemas.microsoft.com/office/drawing/2014/main" id="{2C6DAF38-62FE-A19C-0453-C250B510D0EF}"/>
              </a:ext>
            </a:extLst>
          </p:cNvPr>
          <p:cNvSpPr txBox="1"/>
          <p:nvPr/>
        </p:nvSpPr>
        <p:spPr>
          <a:xfrm>
            <a:off x="1222981" y="2235975"/>
            <a:ext cx="2457724" cy="584775"/>
          </a:xfrm>
          <a:prstGeom prst="rect">
            <a:avLst/>
          </a:prstGeom>
          <a:noFill/>
        </p:spPr>
        <p:txBody>
          <a:bodyPr wrap="none" rtlCol="0">
            <a:spAutoFit/>
          </a:bodyPr>
          <a:lstStyle/>
          <a:p>
            <a:r>
              <a:rPr lang="en-AU" sz="3200" b="0" dirty="0"/>
              <a:t>1300 600 007</a:t>
            </a:r>
          </a:p>
        </p:txBody>
      </p:sp>
      <p:sp>
        <p:nvSpPr>
          <p:cNvPr id="7" name="TextBox 6">
            <a:extLst>
              <a:ext uri="{FF2B5EF4-FFF2-40B4-BE49-F238E27FC236}">
                <a16:creationId xmlns:a16="http://schemas.microsoft.com/office/drawing/2014/main" id="{3268D7AF-8BF6-0CB5-3052-5680E7EFF00E}"/>
              </a:ext>
            </a:extLst>
          </p:cNvPr>
          <p:cNvSpPr txBox="1"/>
          <p:nvPr/>
        </p:nvSpPr>
        <p:spPr>
          <a:xfrm>
            <a:off x="1244423" y="2945339"/>
            <a:ext cx="6094140" cy="584775"/>
          </a:xfrm>
          <a:prstGeom prst="rect">
            <a:avLst/>
          </a:prstGeom>
          <a:noFill/>
        </p:spPr>
        <p:txBody>
          <a:bodyPr wrap="square">
            <a:spAutoFit/>
          </a:bodyPr>
          <a:lstStyle/>
          <a:p>
            <a:r>
              <a:rPr lang="en-AU" sz="3200" dirty="0">
                <a:hlinkClick r:id="rId4"/>
              </a:rPr>
              <a:t>caringathomeproject.com.au</a:t>
            </a:r>
            <a:endParaRPr lang="en-AU" sz="3200" dirty="0"/>
          </a:p>
        </p:txBody>
      </p:sp>
      <p:sp>
        <p:nvSpPr>
          <p:cNvPr id="8" name="TextBox 7">
            <a:extLst>
              <a:ext uri="{FF2B5EF4-FFF2-40B4-BE49-F238E27FC236}">
                <a16:creationId xmlns:a16="http://schemas.microsoft.com/office/drawing/2014/main" id="{4BC80C18-C360-7F9C-400C-2666DD5933C1}"/>
              </a:ext>
            </a:extLst>
          </p:cNvPr>
          <p:cNvSpPr txBox="1"/>
          <p:nvPr/>
        </p:nvSpPr>
        <p:spPr>
          <a:xfrm>
            <a:off x="1244423" y="3651422"/>
            <a:ext cx="6253658" cy="584775"/>
          </a:xfrm>
          <a:prstGeom prst="rect">
            <a:avLst/>
          </a:prstGeom>
          <a:noFill/>
        </p:spPr>
        <p:txBody>
          <a:bodyPr wrap="square">
            <a:spAutoFit/>
          </a:bodyPr>
          <a:lstStyle/>
          <a:p>
            <a:r>
              <a:rPr lang="en-AU" sz="3200" dirty="0">
                <a:hlinkClick r:id="rId5"/>
              </a:rPr>
              <a:t>caringathome@health.qld.gov.au</a:t>
            </a:r>
            <a:endParaRPr lang="en-AU" sz="3200" dirty="0"/>
          </a:p>
        </p:txBody>
      </p:sp>
      <p:pic>
        <p:nvPicPr>
          <p:cNvPr id="9" name="Picture 8" descr="A qr code on a white background&#10;&#10;Description automatically generated">
            <a:extLst>
              <a:ext uri="{FF2B5EF4-FFF2-40B4-BE49-F238E27FC236}">
                <a16:creationId xmlns:a16="http://schemas.microsoft.com/office/drawing/2014/main" id="{8319EA69-8AF2-9851-E430-4261E5E0D9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38147" y="1113151"/>
            <a:ext cx="3045944" cy="3045944"/>
          </a:xfrm>
          <a:prstGeom prst="rect">
            <a:avLst/>
          </a:prstGeom>
          <a:ln>
            <a:noFill/>
          </a:ln>
        </p:spPr>
      </p:pic>
      <p:sp>
        <p:nvSpPr>
          <p:cNvPr id="10" name="Oval 9">
            <a:extLst>
              <a:ext uri="{FF2B5EF4-FFF2-40B4-BE49-F238E27FC236}">
                <a16:creationId xmlns:a16="http://schemas.microsoft.com/office/drawing/2014/main" id="{212ED307-638C-B3AB-8C24-6A23705EF06F}"/>
              </a:ext>
            </a:extLst>
          </p:cNvPr>
          <p:cNvSpPr/>
          <p:nvPr/>
        </p:nvSpPr>
        <p:spPr>
          <a:xfrm>
            <a:off x="628740" y="2280829"/>
            <a:ext cx="495066" cy="49506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a:extLst>
              <a:ext uri="{FF2B5EF4-FFF2-40B4-BE49-F238E27FC236}">
                <a16:creationId xmlns:a16="http://schemas.microsoft.com/office/drawing/2014/main" id="{2ECC95DF-4861-EE48-4C2C-473979E3FD5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7909" y="2375496"/>
            <a:ext cx="321229" cy="321229"/>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39BE0137-3E1F-A92F-214A-D19DA052E6A7}"/>
              </a:ext>
            </a:extLst>
          </p:cNvPr>
          <p:cNvSpPr/>
          <p:nvPr/>
        </p:nvSpPr>
        <p:spPr>
          <a:xfrm>
            <a:off x="628740" y="3019550"/>
            <a:ext cx="495066" cy="49506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298B7E4-B0CD-C412-1852-586FCD72FCE5}"/>
              </a:ext>
            </a:extLst>
          </p:cNvPr>
          <p:cNvSpPr/>
          <p:nvPr/>
        </p:nvSpPr>
        <p:spPr>
          <a:xfrm>
            <a:off x="646477" y="3758271"/>
            <a:ext cx="495066" cy="495066"/>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a:extLst>
              <a:ext uri="{FF2B5EF4-FFF2-40B4-BE49-F238E27FC236}">
                <a16:creationId xmlns:a16="http://schemas.microsoft.com/office/drawing/2014/main" id="{41715B0F-632F-CD12-7075-1C23FFB36BF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5220" y="3116457"/>
            <a:ext cx="303918" cy="3039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D8FC1F28-3484-4EBB-0C78-73219D0FD49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0707" y="3855177"/>
            <a:ext cx="303918" cy="3039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up of a black background&#10;&#10;Description automatically generated">
            <a:extLst>
              <a:ext uri="{FF2B5EF4-FFF2-40B4-BE49-F238E27FC236}">
                <a16:creationId xmlns:a16="http://schemas.microsoft.com/office/drawing/2014/main" id="{D3D7F612-C5F9-A31F-364B-EC648943FCE2}"/>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28740" y="4674143"/>
            <a:ext cx="3645513" cy="996820"/>
          </a:xfrm>
          <a:prstGeom prst="rect">
            <a:avLst/>
          </a:prstGeom>
        </p:spPr>
      </p:pic>
    </p:spTree>
    <p:extLst>
      <p:ext uri="{BB962C8B-B14F-4D97-AF65-F5344CB8AC3E}">
        <p14:creationId xmlns:p14="http://schemas.microsoft.com/office/powerpoint/2010/main" val="38231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93512C-77EF-EB8B-71A6-EB756E32FA12}"/>
              </a:ext>
            </a:extLst>
          </p:cNvPr>
          <p:cNvSpPr/>
          <p:nvPr/>
        </p:nvSpPr>
        <p:spPr>
          <a:xfrm>
            <a:off x="624046" y="1903539"/>
            <a:ext cx="10381411" cy="2441321"/>
          </a:xfrm>
          <a:prstGeom prst="rect">
            <a:avLst/>
          </a:prstGeom>
          <a:solidFill>
            <a:srgbClr val="FF6633">
              <a:alpha val="20000"/>
            </a:srgbClr>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2" name="Title 1">
            <a:extLst>
              <a:ext uri="{FF2B5EF4-FFF2-40B4-BE49-F238E27FC236}">
                <a16:creationId xmlns:a16="http://schemas.microsoft.com/office/drawing/2014/main" id="{4C641DE6-FD60-6C6D-818B-EE8D53982AC9}"/>
              </a:ext>
            </a:extLst>
          </p:cNvPr>
          <p:cNvSpPr>
            <a:spLocks noGrp="1"/>
          </p:cNvSpPr>
          <p:nvPr>
            <p:ph type="title"/>
          </p:nvPr>
        </p:nvSpPr>
        <p:spPr>
          <a:xfrm>
            <a:off x="540000" y="884504"/>
            <a:ext cx="10943908" cy="701731"/>
          </a:xfrm>
        </p:spPr>
        <p:txBody>
          <a:bodyPr/>
          <a:lstStyle/>
          <a:p>
            <a:r>
              <a:rPr lang="en-AU" dirty="0"/>
              <a:t>Please note…</a:t>
            </a:r>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921977" y="2225946"/>
            <a:ext cx="9826187" cy="1877786"/>
          </a:xfrm>
        </p:spPr>
        <p:txBody>
          <a:bodyPr>
            <a:normAutofit/>
          </a:bodyPr>
          <a:lstStyle/>
          <a:p>
            <a:pPr marL="0" indent="0">
              <a:buNone/>
            </a:pPr>
            <a:r>
              <a:rPr lang="en-AU" sz="2800" dirty="0"/>
              <a:t>For patient safety, clinical services should only teach carers/ families to use subcutaneous medicines if they </a:t>
            </a:r>
            <a:r>
              <a:rPr lang="en-AU" sz="2800" b="1" dirty="0"/>
              <a:t>can provide a 24-hour phone number</a:t>
            </a:r>
            <a:r>
              <a:rPr lang="en-AU" sz="2800" dirty="0"/>
              <a:t>, to provide appropriate clinical advice about managing subcutaneous medicines (1, 2).</a:t>
            </a:r>
          </a:p>
        </p:txBody>
      </p:sp>
      <p:sp>
        <p:nvSpPr>
          <p:cNvPr id="4" name="Oval 3">
            <a:extLst>
              <a:ext uri="{FF2B5EF4-FFF2-40B4-BE49-F238E27FC236}">
                <a16:creationId xmlns:a16="http://schemas.microsoft.com/office/drawing/2014/main" id="{C5E7B246-AC2D-033D-3CEC-FC60D0C40533}"/>
              </a:ext>
            </a:extLst>
          </p:cNvPr>
          <p:cNvSpPr/>
          <p:nvPr/>
        </p:nvSpPr>
        <p:spPr>
          <a:xfrm>
            <a:off x="10324580" y="1131915"/>
            <a:ext cx="1159328" cy="1159328"/>
          </a:xfrm>
          <a:prstGeom prst="ellipse">
            <a:avLst/>
          </a:prstGeom>
          <a:solidFill>
            <a:srgbClr val="FF6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a:extLst>
              <a:ext uri="{FF2B5EF4-FFF2-40B4-BE49-F238E27FC236}">
                <a16:creationId xmlns:a16="http://schemas.microsoft.com/office/drawing/2014/main" id="{48070ACB-C7CF-AAB1-85C1-6A6DBA62A68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89919" y="1397254"/>
            <a:ext cx="628650" cy="6286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A2DCE6-7B76-6DA7-1F70-CA128F6D2E43}"/>
              </a:ext>
            </a:extLst>
          </p:cNvPr>
          <p:cNvSpPr txBox="1"/>
          <p:nvPr/>
        </p:nvSpPr>
        <p:spPr>
          <a:xfrm>
            <a:off x="624045" y="4662164"/>
            <a:ext cx="10859863" cy="1323439"/>
          </a:xfrm>
          <a:prstGeom prst="rect">
            <a:avLst/>
          </a:prstGeom>
          <a:noFill/>
        </p:spPr>
        <p:txBody>
          <a:bodyPr wrap="square">
            <a:spAutoFit/>
          </a:bodyPr>
          <a:lstStyle/>
          <a:p>
            <a:pPr marL="342900" indent="-342900">
              <a:buFont typeface="Arial" panose="020B0604020202020204" pitchFamily="34" charset="0"/>
              <a:buChar char="•"/>
            </a:pPr>
            <a:r>
              <a:rPr lang="en-US" sz="2000" dirty="0"/>
              <a:t>Research shows that with appropriate training and high-quality resources, carers/families can safely manage subcutaneous medicines at home (3, 4)</a:t>
            </a:r>
          </a:p>
          <a:p>
            <a:pPr marL="342900" indent="-342900">
              <a:buFont typeface="Arial" panose="020B0604020202020204" pitchFamily="34" charset="0"/>
              <a:buChar char="•"/>
            </a:pPr>
            <a:r>
              <a:rPr lang="en-US" sz="2000" dirty="0"/>
              <a:t>Teaching carers/families about how to manage subcutaneous medicines may require more than one training session.</a:t>
            </a:r>
          </a:p>
        </p:txBody>
      </p:sp>
    </p:spTree>
    <p:extLst>
      <p:ext uri="{BB962C8B-B14F-4D97-AF65-F5344CB8AC3E}">
        <p14:creationId xmlns:p14="http://schemas.microsoft.com/office/powerpoint/2010/main" val="178746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1C8CADC-DB53-3ED9-747B-A2D4D3AA9A9F}"/>
              </a:ext>
            </a:extLst>
          </p:cNvPr>
          <p:cNvSpPr/>
          <p:nvPr/>
        </p:nvSpPr>
        <p:spPr>
          <a:xfrm flipV="1">
            <a:off x="656692" y="2597548"/>
            <a:ext cx="4667148" cy="923330"/>
          </a:xfrm>
          <a:prstGeom prst="rect">
            <a:avLst/>
          </a:prstGeom>
          <a:solidFill>
            <a:srgbClr val="04A4A9">
              <a:alpha val="20000"/>
            </a:srgbClr>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Rectangle 7">
            <a:extLst>
              <a:ext uri="{FF2B5EF4-FFF2-40B4-BE49-F238E27FC236}">
                <a16:creationId xmlns:a16="http://schemas.microsoft.com/office/drawing/2014/main" id="{D5F2560A-6CE5-5F2C-5CE3-75FC5E92B09A}"/>
              </a:ext>
            </a:extLst>
          </p:cNvPr>
          <p:cNvSpPr/>
          <p:nvPr/>
        </p:nvSpPr>
        <p:spPr>
          <a:xfrm flipV="1">
            <a:off x="656692" y="3729551"/>
            <a:ext cx="4667148" cy="923330"/>
          </a:xfrm>
          <a:prstGeom prst="rect">
            <a:avLst/>
          </a:prstGeom>
          <a:solidFill>
            <a:srgbClr val="66CC33">
              <a:alpha val="20000"/>
            </a:srgb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58083F2-C021-DDA4-1D24-AB0174AB7436}"/>
              </a:ext>
            </a:extLst>
          </p:cNvPr>
          <p:cNvSpPr/>
          <p:nvPr/>
        </p:nvSpPr>
        <p:spPr>
          <a:xfrm flipV="1">
            <a:off x="656692" y="4861554"/>
            <a:ext cx="4667148" cy="923330"/>
          </a:xfrm>
          <a:prstGeom prst="rect">
            <a:avLst/>
          </a:prstGeom>
          <a:solidFill>
            <a:srgbClr val="FF6633">
              <a:alpha val="20000"/>
            </a:srgbClr>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97A6C9C-B752-DDB4-A7A1-D9FC08B2CCEE}"/>
              </a:ext>
            </a:extLst>
          </p:cNvPr>
          <p:cNvSpPr>
            <a:spLocks noGrp="1"/>
          </p:cNvSpPr>
          <p:nvPr>
            <p:ph sz="half" idx="1"/>
          </p:nvPr>
        </p:nvSpPr>
        <p:spPr>
          <a:xfrm>
            <a:off x="540000" y="1582394"/>
            <a:ext cx="6023360" cy="806482"/>
          </a:xfrm>
        </p:spPr>
        <p:txBody>
          <a:bodyPr/>
          <a:lstStyle/>
          <a:p>
            <a:pPr marL="0" indent="0">
              <a:buNone/>
            </a:pPr>
            <a:r>
              <a:rPr lang="en-AU" dirty="0"/>
              <a:t>It is important to check carer understanding. </a:t>
            </a:r>
            <a:r>
              <a:rPr lang="en-AU" b="1" dirty="0"/>
              <a:t>Good strategies include:</a:t>
            </a:r>
          </a:p>
          <a:p>
            <a:pPr marL="0" indent="0">
              <a:buNone/>
            </a:pPr>
            <a:endParaRPr lang="en-AU" dirty="0"/>
          </a:p>
          <a:p>
            <a:pPr marL="0" indent="0">
              <a:buNone/>
            </a:pPr>
            <a:endParaRPr lang="en-AU" dirty="0"/>
          </a:p>
        </p:txBody>
      </p:sp>
      <p:sp>
        <p:nvSpPr>
          <p:cNvPr id="4" name="TextBox 3">
            <a:extLst>
              <a:ext uri="{FF2B5EF4-FFF2-40B4-BE49-F238E27FC236}">
                <a16:creationId xmlns:a16="http://schemas.microsoft.com/office/drawing/2014/main" id="{9EC30BDF-D4AF-06E5-427A-999329C17C4F}"/>
              </a:ext>
            </a:extLst>
          </p:cNvPr>
          <p:cNvSpPr txBox="1"/>
          <p:nvPr/>
        </p:nvSpPr>
        <p:spPr>
          <a:xfrm>
            <a:off x="1234199" y="5081929"/>
            <a:ext cx="3280067" cy="462019"/>
          </a:xfrm>
          <a:prstGeom prst="rect">
            <a:avLst/>
          </a:prstGeom>
          <a:noFill/>
        </p:spPr>
        <p:txBody>
          <a:bodyPr wrap="square">
            <a:spAutoFit/>
          </a:bodyPr>
          <a:lstStyle/>
          <a:p>
            <a:pPr marL="0" indent="0" algn="ctr">
              <a:buNone/>
            </a:pPr>
            <a:r>
              <a:rPr lang="en-AU" sz="2400" dirty="0"/>
              <a:t>Teach to goal (5)</a:t>
            </a:r>
          </a:p>
        </p:txBody>
      </p:sp>
      <p:sp>
        <p:nvSpPr>
          <p:cNvPr id="11" name="TextBox 10">
            <a:extLst>
              <a:ext uri="{FF2B5EF4-FFF2-40B4-BE49-F238E27FC236}">
                <a16:creationId xmlns:a16="http://schemas.microsoft.com/office/drawing/2014/main" id="{81024C69-6D1F-27C4-3311-CEFDA75DF624}"/>
              </a:ext>
            </a:extLst>
          </p:cNvPr>
          <p:cNvSpPr txBox="1"/>
          <p:nvPr/>
        </p:nvSpPr>
        <p:spPr>
          <a:xfrm>
            <a:off x="1466266" y="2828380"/>
            <a:ext cx="3048000" cy="461665"/>
          </a:xfrm>
          <a:prstGeom prst="rect">
            <a:avLst/>
          </a:prstGeom>
          <a:noFill/>
        </p:spPr>
        <p:txBody>
          <a:bodyPr wrap="square">
            <a:spAutoFit/>
          </a:bodyPr>
          <a:lstStyle/>
          <a:p>
            <a:pPr marL="0" indent="0" algn="ctr">
              <a:buNone/>
            </a:pPr>
            <a:r>
              <a:rPr lang="en-AU" sz="2400" dirty="0"/>
              <a:t>Teach-back strategy</a:t>
            </a:r>
          </a:p>
        </p:txBody>
      </p:sp>
      <p:sp>
        <p:nvSpPr>
          <p:cNvPr id="12" name="TextBox 11">
            <a:extLst>
              <a:ext uri="{FF2B5EF4-FFF2-40B4-BE49-F238E27FC236}">
                <a16:creationId xmlns:a16="http://schemas.microsoft.com/office/drawing/2014/main" id="{11C10D6D-FAB7-5D28-FBD7-5E83C3A89CB5}"/>
              </a:ext>
            </a:extLst>
          </p:cNvPr>
          <p:cNvSpPr txBox="1"/>
          <p:nvPr/>
        </p:nvSpPr>
        <p:spPr>
          <a:xfrm>
            <a:off x="1234199" y="3960383"/>
            <a:ext cx="3512134" cy="461665"/>
          </a:xfrm>
          <a:prstGeom prst="rect">
            <a:avLst/>
          </a:prstGeom>
          <a:noFill/>
        </p:spPr>
        <p:txBody>
          <a:bodyPr wrap="square">
            <a:spAutoFit/>
          </a:bodyPr>
          <a:lstStyle/>
          <a:p>
            <a:pPr marL="0" indent="0" algn="ctr">
              <a:buNone/>
            </a:pPr>
            <a:r>
              <a:rPr lang="en-AU" sz="2400" dirty="0"/>
              <a:t>The ask-tell-ask method</a:t>
            </a:r>
          </a:p>
        </p:txBody>
      </p:sp>
      <p:pic>
        <p:nvPicPr>
          <p:cNvPr id="13" name="Picture 12" descr="A few people sitting at a table&#10;&#10;Description automatically generated with medium confidence">
            <a:extLst>
              <a:ext uri="{FF2B5EF4-FFF2-40B4-BE49-F238E27FC236}">
                <a16:creationId xmlns:a16="http://schemas.microsoft.com/office/drawing/2014/main" id="{AFED44C4-4716-A6F2-0312-2603C0E864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65" r="9350"/>
          <a:stretch/>
        </p:blipFill>
        <p:spPr>
          <a:xfrm>
            <a:off x="6405643" y="2622396"/>
            <a:ext cx="4976665" cy="3111267"/>
          </a:xfrm>
          <a:prstGeom prst="rect">
            <a:avLst/>
          </a:prstGeom>
        </p:spPr>
      </p:pic>
      <p:sp>
        <p:nvSpPr>
          <p:cNvPr id="14" name="Title 1">
            <a:extLst>
              <a:ext uri="{FF2B5EF4-FFF2-40B4-BE49-F238E27FC236}">
                <a16:creationId xmlns:a16="http://schemas.microsoft.com/office/drawing/2014/main" id="{9BA73EC4-D51D-7F39-48F8-9F7196FF6462}"/>
              </a:ext>
            </a:extLst>
          </p:cNvPr>
          <p:cNvSpPr txBox="1">
            <a:spLocks/>
          </p:cNvSpPr>
          <p:nvPr/>
        </p:nvSpPr>
        <p:spPr>
          <a:xfrm>
            <a:off x="540000" y="647143"/>
            <a:ext cx="9112000" cy="701731"/>
          </a:xfrm>
          <a:prstGeom prst="rect">
            <a:avLst/>
          </a:prstGeom>
        </p:spPr>
        <p:txBody>
          <a:bodyPr wrap="square" anchor="t">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AU" dirty="0"/>
              <a:t>Checking carer understanding</a:t>
            </a:r>
          </a:p>
        </p:txBody>
      </p:sp>
    </p:spTree>
    <p:extLst>
      <p:ext uri="{BB962C8B-B14F-4D97-AF65-F5344CB8AC3E}">
        <p14:creationId xmlns:p14="http://schemas.microsoft.com/office/powerpoint/2010/main" val="419696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D9D0-00E2-565C-B00B-A0D55A119E1F}"/>
              </a:ext>
            </a:extLst>
          </p:cNvPr>
          <p:cNvSpPr>
            <a:spLocks noGrp="1"/>
          </p:cNvSpPr>
          <p:nvPr>
            <p:ph type="title"/>
          </p:nvPr>
        </p:nvSpPr>
        <p:spPr>
          <a:xfrm>
            <a:off x="540000" y="2570236"/>
            <a:ext cx="5629042" cy="1311128"/>
          </a:xfrm>
        </p:spPr>
        <p:txBody>
          <a:bodyPr/>
          <a:lstStyle/>
          <a:p>
            <a:r>
              <a:rPr lang="en-US" dirty="0"/>
              <a:t>Checking carer competency</a:t>
            </a:r>
          </a:p>
        </p:txBody>
      </p:sp>
      <p:pic>
        <p:nvPicPr>
          <p:cNvPr id="4" name="Picture 3">
            <a:extLst>
              <a:ext uri="{FF2B5EF4-FFF2-40B4-BE49-F238E27FC236}">
                <a16:creationId xmlns:a16="http://schemas.microsoft.com/office/drawing/2014/main" id="{B3E17F98-5BA2-54F1-0D43-EAE51B1286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4399" y="950089"/>
            <a:ext cx="2910194" cy="4150231"/>
          </a:xfrm>
          <a:prstGeom prst="rect">
            <a:avLst/>
          </a:prstGeom>
          <a:ln w="3175">
            <a:solidFill>
              <a:schemeClr val="tx1"/>
            </a:solidFill>
          </a:ln>
        </p:spPr>
      </p:pic>
      <p:pic>
        <p:nvPicPr>
          <p:cNvPr id="5" name="Picture 4">
            <a:extLst>
              <a:ext uri="{FF2B5EF4-FFF2-40B4-BE49-F238E27FC236}">
                <a16:creationId xmlns:a16="http://schemas.microsoft.com/office/drawing/2014/main" id="{2A47C4C8-6165-ADB5-564A-1B71A7BE32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5968" y="944172"/>
            <a:ext cx="2910195" cy="4156148"/>
          </a:xfrm>
          <a:prstGeom prst="rect">
            <a:avLst/>
          </a:prstGeom>
          <a:ln w="3175">
            <a:solidFill>
              <a:schemeClr val="tx1"/>
            </a:solidFill>
          </a:ln>
        </p:spPr>
      </p:pic>
      <p:sp>
        <p:nvSpPr>
          <p:cNvPr id="6" name="TextBox 5">
            <a:extLst>
              <a:ext uri="{FF2B5EF4-FFF2-40B4-BE49-F238E27FC236}">
                <a16:creationId xmlns:a16="http://schemas.microsoft.com/office/drawing/2014/main" id="{1557DF79-B501-CA74-9093-A207ED44515A}"/>
              </a:ext>
            </a:extLst>
          </p:cNvPr>
          <p:cNvSpPr txBox="1"/>
          <p:nvPr/>
        </p:nvSpPr>
        <p:spPr>
          <a:xfrm>
            <a:off x="5324399" y="5333358"/>
            <a:ext cx="5827890" cy="646331"/>
          </a:xfrm>
          <a:prstGeom prst="rect">
            <a:avLst/>
          </a:prstGeom>
          <a:noFill/>
        </p:spPr>
        <p:txBody>
          <a:bodyPr wrap="square" rtlCol="0">
            <a:spAutoFit/>
          </a:bodyPr>
          <a:lstStyle/>
          <a:p>
            <a:pPr marL="285750" indent="-285750">
              <a:buClr>
                <a:schemeClr val="accent6"/>
              </a:buClr>
              <a:buFont typeface="Wingdings" pitchFamily="2" charset="2"/>
              <a:buChar char="§"/>
            </a:pPr>
            <a:r>
              <a:rPr lang="en-US" dirty="0"/>
              <a:t>Training checklist and carer/family post-training competency assessment</a:t>
            </a:r>
          </a:p>
        </p:txBody>
      </p:sp>
    </p:spTree>
    <p:extLst>
      <p:ext uri="{BB962C8B-B14F-4D97-AF65-F5344CB8AC3E}">
        <p14:creationId xmlns:p14="http://schemas.microsoft.com/office/powerpoint/2010/main" val="354995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170F9-7D4C-AFE8-06E7-933992DB4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825B1-B9D3-630D-E954-1A9897307386}"/>
              </a:ext>
            </a:extLst>
          </p:cNvPr>
          <p:cNvSpPr>
            <a:spLocks noGrp="1"/>
          </p:cNvSpPr>
          <p:nvPr>
            <p:ph type="title"/>
          </p:nvPr>
        </p:nvSpPr>
        <p:spPr>
          <a:xfrm>
            <a:off x="539750" y="853441"/>
            <a:ext cx="10944225" cy="1359304"/>
          </a:xfrm>
        </p:spPr>
        <p:txBody>
          <a:bodyPr/>
          <a:lstStyle/>
          <a:p>
            <a:r>
              <a:rPr lang="en-AU" sz="4400" dirty="0"/>
              <a:t>Elements of the carer/family </a:t>
            </a:r>
            <a:br>
              <a:rPr lang="en-AU" sz="4400" dirty="0"/>
            </a:br>
            <a:r>
              <a:rPr lang="en-AU" sz="4400" dirty="0"/>
              <a:t>training session/s</a:t>
            </a:r>
            <a:endParaRPr lang="en-AU" dirty="0"/>
          </a:p>
        </p:txBody>
      </p:sp>
      <p:sp>
        <p:nvSpPr>
          <p:cNvPr id="4" name="Content Placeholder 3">
            <a:extLst>
              <a:ext uri="{FF2B5EF4-FFF2-40B4-BE49-F238E27FC236}">
                <a16:creationId xmlns:a16="http://schemas.microsoft.com/office/drawing/2014/main" id="{50AF4430-2829-698B-3D19-2A10CD9404C4}"/>
              </a:ext>
            </a:extLst>
          </p:cNvPr>
          <p:cNvSpPr>
            <a:spLocks noGrp="1"/>
          </p:cNvSpPr>
          <p:nvPr>
            <p:ph sz="half" idx="1"/>
          </p:nvPr>
        </p:nvSpPr>
        <p:spPr>
          <a:xfrm>
            <a:off x="539751" y="2428643"/>
            <a:ext cx="10656570" cy="3575916"/>
          </a:xfrm>
        </p:spPr>
        <p:txBody>
          <a:bodyPr>
            <a:normAutofit fontScale="92500" lnSpcReduction="10000"/>
          </a:bodyPr>
          <a:lstStyle/>
          <a:p>
            <a:pPr fontAlgn="t">
              <a:spcBef>
                <a:spcPts val="0"/>
              </a:spcBef>
              <a:spcAft>
                <a:spcPts val="600"/>
              </a:spcAft>
            </a:pPr>
            <a:r>
              <a:rPr lang="en-AU" sz="2400" b="0" i="0" u="none" strike="noStrike" kern="1200" dirty="0">
                <a:solidFill>
                  <a:srgbClr val="000000"/>
                </a:solidFill>
                <a:effectLst/>
              </a:rPr>
              <a:t>Recognising and rating breakthrough symptoms</a:t>
            </a:r>
            <a:endParaRPr lang="en-AU" sz="2400" b="0" i="0" u="none" strike="noStrike" dirty="0">
              <a:effectLst/>
            </a:endParaRPr>
          </a:p>
          <a:p>
            <a:pPr fontAlgn="t">
              <a:spcBef>
                <a:spcPts val="0"/>
              </a:spcBef>
              <a:spcAft>
                <a:spcPts val="600"/>
              </a:spcAft>
            </a:pPr>
            <a:r>
              <a:rPr lang="en-AU" sz="2400" b="0" i="0" u="none" strike="noStrike" kern="1200" dirty="0">
                <a:solidFill>
                  <a:srgbClr val="000000"/>
                </a:solidFill>
                <a:effectLst/>
              </a:rPr>
              <a:t>Knowing what medicines to give</a:t>
            </a:r>
            <a:endParaRPr lang="en-AU" sz="2400" b="0" i="0" u="none" strike="noStrike" dirty="0">
              <a:effectLst/>
            </a:endParaRPr>
          </a:p>
          <a:p>
            <a:pPr fontAlgn="t">
              <a:spcBef>
                <a:spcPts val="0"/>
              </a:spcBef>
              <a:spcAft>
                <a:spcPts val="600"/>
              </a:spcAft>
            </a:pPr>
            <a:r>
              <a:rPr lang="en-AU" sz="2400" b="0" i="0" u="none" strike="noStrike" kern="1200" dirty="0">
                <a:solidFill>
                  <a:srgbClr val="000000"/>
                </a:solidFill>
                <a:effectLst/>
              </a:rPr>
              <a:t>Writing a label, opening an ampoule and drawing up medicine</a:t>
            </a:r>
            <a:endParaRPr lang="en-AU" sz="2400" b="0" i="0" u="none" strike="noStrike" dirty="0">
              <a:effectLst/>
            </a:endParaRPr>
          </a:p>
          <a:p>
            <a:pPr fontAlgn="t">
              <a:spcBef>
                <a:spcPts val="0"/>
              </a:spcBef>
              <a:spcAft>
                <a:spcPts val="600"/>
              </a:spcAft>
            </a:pPr>
            <a:r>
              <a:rPr lang="en-AU" sz="2400" b="0" i="0" u="none" strike="noStrike" kern="1200" dirty="0">
                <a:solidFill>
                  <a:srgbClr val="000000"/>
                </a:solidFill>
                <a:effectLst/>
              </a:rPr>
              <a:t>Giving medicine using a subcutaneous cannula</a:t>
            </a:r>
            <a:endParaRPr lang="en-AU" sz="2400" b="0" i="0" u="none" strike="noStrike" dirty="0">
              <a:effectLst/>
            </a:endParaRPr>
          </a:p>
          <a:p>
            <a:pPr fontAlgn="t">
              <a:spcBef>
                <a:spcPts val="0"/>
              </a:spcBef>
              <a:spcAft>
                <a:spcPts val="600"/>
              </a:spcAft>
            </a:pPr>
            <a:r>
              <a:rPr lang="en-AU" sz="2400" b="0" i="0" u="none" strike="noStrike" kern="1200" dirty="0">
                <a:solidFill>
                  <a:srgbClr val="000000"/>
                </a:solidFill>
                <a:effectLst/>
              </a:rPr>
              <a:t>Checking the subcutaneous cannula</a:t>
            </a:r>
            <a:endParaRPr lang="en-AU" sz="2400" b="0" i="0" u="none" strike="noStrike" dirty="0">
              <a:effectLst/>
            </a:endParaRPr>
          </a:p>
          <a:p>
            <a:pPr fontAlgn="t">
              <a:spcBef>
                <a:spcPts val="0"/>
              </a:spcBef>
              <a:spcAft>
                <a:spcPts val="600"/>
              </a:spcAft>
            </a:pPr>
            <a:r>
              <a:rPr lang="en-AU" sz="2400" b="0" i="0" u="none" strike="noStrike" kern="1200" dirty="0">
                <a:solidFill>
                  <a:srgbClr val="000000"/>
                </a:solidFill>
                <a:effectLst/>
              </a:rPr>
              <a:t>Recording in the </a:t>
            </a:r>
            <a:r>
              <a:rPr lang="en-AU" sz="2400" dirty="0">
                <a:solidFill>
                  <a:srgbClr val="000000"/>
                </a:solidFill>
              </a:rPr>
              <a:t>medicines</a:t>
            </a:r>
            <a:r>
              <a:rPr lang="en-AU" sz="2400" b="0" i="0" u="none" strike="noStrike" kern="1200" dirty="0">
                <a:solidFill>
                  <a:srgbClr val="000000"/>
                </a:solidFill>
                <a:effectLst/>
              </a:rPr>
              <a:t> diary</a:t>
            </a:r>
            <a:r>
              <a:rPr lang="en-AU" sz="2400" dirty="0">
                <a:solidFill>
                  <a:srgbClr val="000000"/>
                </a:solidFill>
              </a:rPr>
              <a:t>/book</a:t>
            </a:r>
            <a:endParaRPr lang="en-AU" sz="2400" b="0" i="0" u="none" strike="noStrike" dirty="0">
              <a:effectLst/>
            </a:endParaRPr>
          </a:p>
          <a:p>
            <a:pPr fontAlgn="t">
              <a:spcBef>
                <a:spcPts val="0"/>
              </a:spcBef>
              <a:spcAft>
                <a:spcPts val="600"/>
              </a:spcAft>
            </a:pPr>
            <a:r>
              <a:rPr lang="en-AU" sz="2400" b="0" i="0" u="none" strike="noStrike" kern="1200" dirty="0">
                <a:solidFill>
                  <a:srgbClr val="000000"/>
                </a:solidFill>
                <a:effectLst/>
              </a:rPr>
              <a:t>Making sure there are enough medicines in the house</a:t>
            </a:r>
            <a:endParaRPr lang="en-AU" sz="2400" b="0" i="0" u="none" strike="noStrike" dirty="0">
              <a:effectLst/>
            </a:endParaRPr>
          </a:p>
          <a:p>
            <a:pPr fontAlgn="t">
              <a:spcBef>
                <a:spcPts val="0"/>
              </a:spcBef>
              <a:spcAft>
                <a:spcPts val="600"/>
              </a:spcAft>
            </a:pPr>
            <a:r>
              <a:rPr lang="en-AU" sz="2400" b="0" i="0" u="none" strike="noStrike" kern="1200" dirty="0">
                <a:solidFill>
                  <a:srgbClr val="000000"/>
                </a:solidFill>
                <a:effectLst/>
              </a:rPr>
              <a:t>Safely storing and disposing of unwanted subcutaneous medicines</a:t>
            </a:r>
            <a:r>
              <a:rPr lang="en-AU" sz="2400" dirty="0">
                <a:solidFill>
                  <a:srgbClr val="000000"/>
                </a:solidFill>
              </a:rPr>
              <a:t> </a:t>
            </a:r>
            <a:endParaRPr lang="en-AU" sz="2400" b="0" i="0" u="none" strike="noStrike" dirty="0">
              <a:effectLst/>
              <a:latin typeface="Arial" panose="020B0604020202020204" pitchFamily="34" charset="0"/>
            </a:endParaRPr>
          </a:p>
          <a:p>
            <a:pPr fontAlgn="t">
              <a:spcBef>
                <a:spcPts val="0"/>
              </a:spcBef>
              <a:spcAft>
                <a:spcPts val="600"/>
              </a:spcAft>
            </a:pPr>
            <a:r>
              <a:rPr lang="en-AU" sz="2400" b="0" i="0" u="none" strike="noStrike" kern="1200" dirty="0">
                <a:solidFill>
                  <a:srgbClr val="000000"/>
                </a:solidFill>
                <a:effectLst/>
              </a:rPr>
              <a:t>Seeking further advice</a:t>
            </a:r>
            <a:r>
              <a:rPr lang="en-AU" sz="2400" dirty="0">
                <a:solidFill>
                  <a:srgbClr val="000000"/>
                </a:solidFill>
              </a:rPr>
              <a:t>.</a:t>
            </a:r>
            <a:endParaRPr lang="en-AU" sz="2400" b="0" i="0" u="none" strike="noStrike" dirty="0">
              <a:effectLst/>
            </a:endParaRPr>
          </a:p>
        </p:txBody>
      </p:sp>
      <p:pic>
        <p:nvPicPr>
          <p:cNvPr id="16" name="Picture 15" descr="A group of colorful houses&#10;&#10;Description automatically generated">
            <a:extLst>
              <a:ext uri="{FF2B5EF4-FFF2-40B4-BE49-F238E27FC236}">
                <a16:creationId xmlns:a16="http://schemas.microsoft.com/office/drawing/2014/main" id="{F6BB0997-CE30-C088-F725-D363F70B47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7619" y="4587240"/>
            <a:ext cx="1673861" cy="1673861"/>
          </a:xfrm>
          <a:prstGeom prst="rect">
            <a:avLst/>
          </a:prstGeom>
        </p:spPr>
      </p:pic>
    </p:spTree>
    <p:extLst>
      <p:ext uri="{BB962C8B-B14F-4D97-AF65-F5344CB8AC3E}">
        <p14:creationId xmlns:p14="http://schemas.microsoft.com/office/powerpoint/2010/main" val="36370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04E4A9F-1B8B-D2E5-7F93-757C19D9E26B}"/>
              </a:ext>
            </a:extLst>
          </p:cNvPr>
          <p:cNvSpPr>
            <a:spLocks noGrp="1"/>
          </p:cNvSpPr>
          <p:nvPr>
            <p:ph type="title"/>
          </p:nvPr>
        </p:nvSpPr>
        <p:spPr>
          <a:xfrm>
            <a:off x="539750" y="453493"/>
            <a:ext cx="10957846" cy="1101876"/>
          </a:xfrm>
        </p:spPr>
        <p:txBody>
          <a:bodyPr anchor="ctr"/>
          <a:lstStyle/>
          <a:p>
            <a:pPr marL="514350" indent="-514350">
              <a:buClr>
                <a:schemeClr val="accent3"/>
              </a:buClr>
              <a:buFont typeface="+mj-lt"/>
              <a:buAutoNum type="arabicParenR"/>
            </a:pPr>
            <a:r>
              <a:rPr lang="en-US" sz="3200" dirty="0"/>
              <a:t>Recognising and rating breakthrough symptoms</a:t>
            </a:r>
          </a:p>
        </p:txBody>
      </p:sp>
      <p:graphicFrame>
        <p:nvGraphicFramePr>
          <p:cNvPr id="20" name="Table 19">
            <a:extLst>
              <a:ext uri="{FF2B5EF4-FFF2-40B4-BE49-F238E27FC236}">
                <a16:creationId xmlns:a16="http://schemas.microsoft.com/office/drawing/2014/main" id="{6A9B80F7-72ED-57FB-2B6D-744625BC4A39}"/>
              </a:ext>
            </a:extLst>
          </p:cNvPr>
          <p:cNvGraphicFramePr>
            <a:graphicFrameLocks noGrp="1"/>
          </p:cNvGraphicFramePr>
          <p:nvPr>
            <p:extLst>
              <p:ext uri="{D42A27DB-BD31-4B8C-83A1-F6EECF244321}">
                <p14:modId xmlns:p14="http://schemas.microsoft.com/office/powerpoint/2010/main" val="206100157"/>
              </p:ext>
            </p:extLst>
          </p:nvPr>
        </p:nvGraphicFramePr>
        <p:xfrm>
          <a:off x="693400" y="1815298"/>
          <a:ext cx="3280604" cy="4068000"/>
        </p:xfrm>
        <a:graphic>
          <a:graphicData uri="http://schemas.openxmlformats.org/drawingml/2006/table">
            <a:tbl>
              <a:tblPr firstRow="1" bandRow="1">
                <a:tableStyleId>{F2DE63D5-997A-4646-A377-4702673A728D}</a:tableStyleId>
              </a:tblPr>
              <a:tblGrid>
                <a:gridCol w="615447">
                  <a:extLst>
                    <a:ext uri="{9D8B030D-6E8A-4147-A177-3AD203B41FA5}">
                      <a16:colId xmlns:a16="http://schemas.microsoft.com/office/drawing/2014/main" val="478223726"/>
                    </a:ext>
                  </a:extLst>
                </a:gridCol>
                <a:gridCol w="2665157">
                  <a:extLst>
                    <a:ext uri="{9D8B030D-6E8A-4147-A177-3AD203B41FA5}">
                      <a16:colId xmlns:a16="http://schemas.microsoft.com/office/drawing/2014/main" val="788646861"/>
                    </a:ext>
                  </a:extLst>
                </a:gridCol>
              </a:tblGrid>
              <a:tr h="828000">
                <a:tc gridSpan="2">
                  <a:txBody>
                    <a:bodyPr/>
                    <a:lstStyle/>
                    <a:p>
                      <a:pPr algn="ctr"/>
                      <a:r>
                        <a:rPr lang="en-US" sz="1600" b="0" dirty="0"/>
                        <a:t>Community Palliative Care Resources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lvl="0" algn="l">
                        <a:buNone/>
                      </a:pPr>
                      <a:r>
                        <a:rPr lang="en-US" sz="1600" dirty="0"/>
                        <a:t>Read the relevant </a:t>
                      </a:r>
                      <a:r>
                        <a:rPr lang="en-US" sz="1600" dirty="0">
                          <a:solidFill>
                            <a:schemeClr val="accent3"/>
                          </a:solidFill>
                          <a:hlinkClick r:id="rId3">
                            <a:extLst>
                              <a:ext uri="{A12FA001-AC4F-418D-AE19-62706E023703}">
                                <ahyp:hlinkClr xmlns:ahyp="http://schemas.microsoft.com/office/drawing/2018/hyperlinkcolor" val="tx"/>
                              </a:ext>
                            </a:extLst>
                          </a:hlinkClick>
                        </a:rPr>
                        <a:t>tip sheet</a:t>
                      </a:r>
                      <a:endParaRPr lang="en-US" sz="1600" dirty="0">
                        <a:solidFill>
                          <a:schemeClr val="accent3"/>
                        </a:solidFill>
                      </a:endParaRPr>
                    </a:p>
                    <a:p>
                      <a:pPr lvl="0" algn="l">
                        <a:buNone/>
                      </a:pPr>
                      <a:r>
                        <a:rPr lang="en-US" sz="1600" b="1" dirty="0"/>
                        <a:t>Example:</a:t>
                      </a:r>
                      <a:r>
                        <a:rPr lang="en-US" sz="1600" dirty="0"/>
                        <a:t> Help with feeling sick and/or vomiting</a:t>
                      </a:r>
                    </a:p>
                  </a:txBody>
                  <a:tcPr anchor="ctr"/>
                </a:tc>
                <a:extLst>
                  <a:ext uri="{0D108BD9-81ED-4DB2-BD59-A6C34878D82A}">
                    <a16:rowId xmlns:a16="http://schemas.microsoft.com/office/drawing/2014/main" val="954926677"/>
                  </a:ext>
                </a:extLst>
              </a:tr>
              <a:tr h="1080000">
                <a:tc>
                  <a:txBody>
                    <a:bodyPr/>
                    <a:lstStyle/>
                    <a:p>
                      <a:endParaRPr 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Refer to the back page of the </a:t>
                      </a:r>
                      <a:r>
                        <a:rPr lang="en-AU" sz="1600" dirty="0">
                          <a:solidFill>
                            <a:schemeClr val="accent3"/>
                          </a:solidFill>
                          <a:hlinkClick r:id="rId4">
                            <a:extLst>
                              <a:ext uri="{A12FA001-AC4F-418D-AE19-62706E023703}">
                                <ahyp:hlinkClr xmlns:ahyp="http://schemas.microsoft.com/office/drawing/2018/hyperlinkcolor" val="tx"/>
                              </a:ext>
                            </a:extLst>
                          </a:hlinkClick>
                        </a:rPr>
                        <a:t>Medicines diary</a:t>
                      </a:r>
                      <a:endParaRPr lang="en-AU" sz="1600" dirty="0">
                        <a:solidFill>
                          <a:schemeClr val="accent3"/>
                        </a:solidFill>
                      </a:endParaRPr>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pPr algn="l"/>
                      <a:r>
                        <a:rPr lang="en-US" sz="1600" dirty="0"/>
                        <a:t>Watch video: </a:t>
                      </a:r>
                      <a:r>
                        <a:rPr lang="en-US" sz="1600" dirty="0">
                          <a:solidFill>
                            <a:schemeClr val="accent3"/>
                          </a:solidFill>
                          <a:hlinkClick r:id="rId5">
                            <a:extLst>
                              <a:ext uri="{A12FA001-AC4F-418D-AE19-62706E023703}">
                                <ahyp:hlinkClr xmlns:ahyp="http://schemas.microsoft.com/office/drawing/2018/hyperlinkcolor" val="tx"/>
                              </a:ext>
                            </a:extLst>
                          </a:hlinkClick>
                        </a:rPr>
                        <a:t>How to help manage symptoms with medicines at home</a:t>
                      </a:r>
                      <a:endParaRPr lang="en-US" sz="1600" dirty="0">
                        <a:solidFill>
                          <a:schemeClr val="accent3"/>
                        </a:solidFill>
                      </a:endParaRPr>
                    </a:p>
                  </a:txBody>
                  <a:tcPr anchor="ctr"/>
                </a:tc>
                <a:extLst>
                  <a:ext uri="{0D108BD9-81ED-4DB2-BD59-A6C34878D82A}">
                    <a16:rowId xmlns:a16="http://schemas.microsoft.com/office/drawing/2014/main" val="773663743"/>
                  </a:ext>
                </a:extLst>
              </a:tr>
            </a:tbl>
          </a:graphicData>
        </a:graphic>
      </p:graphicFrame>
      <p:graphicFrame>
        <p:nvGraphicFramePr>
          <p:cNvPr id="21" name="Table 20">
            <a:extLst>
              <a:ext uri="{FF2B5EF4-FFF2-40B4-BE49-F238E27FC236}">
                <a16:creationId xmlns:a16="http://schemas.microsoft.com/office/drawing/2014/main" id="{475E45E9-C816-5A41-901B-9BBD80451588}"/>
              </a:ext>
            </a:extLst>
          </p:cNvPr>
          <p:cNvGraphicFramePr>
            <a:graphicFrameLocks noGrp="1"/>
          </p:cNvGraphicFramePr>
          <p:nvPr>
            <p:extLst>
              <p:ext uri="{D42A27DB-BD31-4B8C-83A1-F6EECF244321}">
                <p14:modId xmlns:p14="http://schemas.microsoft.com/office/powerpoint/2010/main" val="1613128791"/>
              </p:ext>
            </p:extLst>
          </p:nvPr>
        </p:nvGraphicFramePr>
        <p:xfrm>
          <a:off x="4455698" y="1809083"/>
          <a:ext cx="3279600" cy="4068000"/>
        </p:xfrm>
        <a:graphic>
          <a:graphicData uri="http://schemas.openxmlformats.org/drawingml/2006/table">
            <a:tbl>
              <a:tblPr firstRow="1" bandRow="1">
                <a:tableStyleId>{5A111915-BE36-4E01-A7E5-04B1672EAD32}</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561861510"/>
                    </a:ext>
                  </a:extLst>
                </a:gridCol>
              </a:tblGrid>
              <a:tr h="828000">
                <a:tc gridSpan="2">
                  <a:txBody>
                    <a:bodyPr/>
                    <a:lstStyle/>
                    <a:p>
                      <a:pPr algn="ctr"/>
                      <a:r>
                        <a:rPr lang="en-US" sz="1600" b="0" dirty="0"/>
                        <a:t>Aboriginal and Torres Strait Islander families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r>
                        <a:rPr lang="en-AU" sz="1600" dirty="0"/>
                        <a:t>Read the relevant </a:t>
                      </a:r>
                      <a:r>
                        <a:rPr lang="en-AU" sz="1600" dirty="0">
                          <a:solidFill>
                            <a:schemeClr val="accent5"/>
                          </a:solidFill>
                          <a:hlinkClick r:id="rId6">
                            <a:extLst>
                              <a:ext uri="{A12FA001-AC4F-418D-AE19-62706E023703}">
                                <ahyp:hlinkClr xmlns:ahyp="http://schemas.microsoft.com/office/drawing/2018/hyperlinkcolor" val="tx"/>
                              </a:ext>
                            </a:extLst>
                          </a:hlinkClick>
                        </a:rPr>
                        <a:t>tip sheet</a:t>
                      </a:r>
                      <a:r>
                        <a:rPr lang="en-AU" sz="1600" b="0" dirty="0">
                          <a:solidFill>
                            <a:schemeClr val="accent5"/>
                          </a:solidFill>
                        </a:rPr>
                        <a:t>; </a:t>
                      </a:r>
                      <a:r>
                        <a:rPr lang="en-AU" sz="1600" b="1" dirty="0"/>
                        <a:t>Example:</a:t>
                      </a:r>
                      <a:r>
                        <a:rPr lang="en-AU" sz="1600" b="0" dirty="0"/>
                        <a:t> Help with feeling sick in the gut</a:t>
                      </a:r>
                      <a:endParaRPr lang="en-AU" sz="1600" b="1" dirty="0"/>
                    </a:p>
                  </a:txBody>
                  <a:tcPr anchor="ctr"/>
                </a:tc>
                <a:extLst>
                  <a:ext uri="{0D108BD9-81ED-4DB2-BD59-A6C34878D82A}">
                    <a16:rowId xmlns:a16="http://schemas.microsoft.com/office/drawing/2014/main" val="954926677"/>
                  </a:ext>
                </a:extLst>
              </a:tr>
              <a:tr h="1080000">
                <a:tc>
                  <a:txBody>
                    <a:bodyPr/>
                    <a:lstStyle/>
                    <a:p>
                      <a:endParaRPr lang="en-US" b="1" dirty="0"/>
                    </a:p>
                  </a:txBody>
                  <a:tcPr anchor="ctr"/>
                </a:tc>
                <a:tc>
                  <a:txBody>
                    <a:bodyPr/>
                    <a:lstStyle/>
                    <a:p>
                      <a:r>
                        <a:rPr lang="en-AU" sz="1600" dirty="0"/>
                        <a:t>Refer to the </a:t>
                      </a:r>
                      <a:r>
                        <a:rPr lang="en-AU" sz="1600" dirty="0">
                          <a:solidFill>
                            <a:schemeClr val="accent5"/>
                          </a:solidFill>
                          <a:hlinkClick r:id="rId7">
                            <a:extLst>
                              <a:ext uri="{A12FA001-AC4F-418D-AE19-62706E023703}">
                                <ahyp:hlinkClr xmlns:ahyp="http://schemas.microsoft.com/office/drawing/2018/hyperlinkcolor" val="tx"/>
                              </a:ext>
                            </a:extLst>
                          </a:hlinkClick>
                        </a:rPr>
                        <a:t>Medicines book</a:t>
                      </a:r>
                      <a:r>
                        <a:rPr lang="en-AU" sz="1600" b="0" dirty="0">
                          <a:solidFill>
                            <a:schemeClr val="accent5"/>
                          </a:solidFill>
                        </a:rPr>
                        <a:t>. </a:t>
                      </a:r>
                      <a:r>
                        <a:rPr lang="en-AU" sz="1600" b="1" dirty="0"/>
                        <a:t>See back page: </a:t>
                      </a:r>
                      <a:r>
                        <a:rPr lang="en-AU" sz="1600" b="0" dirty="0"/>
                        <a:t>How worrying is it?</a:t>
                      </a:r>
                      <a:endParaRPr lang="en-AU" sz="1600" b="1" dirty="0"/>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pPr algn="l"/>
                      <a:r>
                        <a:rPr lang="en-US" sz="1600" dirty="0"/>
                        <a:t>Watch video (including with voiceover): </a:t>
                      </a:r>
                      <a:r>
                        <a:rPr lang="en-US" sz="1600" dirty="0">
                          <a:solidFill>
                            <a:schemeClr val="accent5"/>
                          </a:solidFill>
                          <a:hlinkClick r:id="rId8">
                            <a:extLst>
                              <a:ext uri="{A12FA001-AC4F-418D-AE19-62706E023703}">
                                <ahyp:hlinkClr xmlns:ahyp="http://schemas.microsoft.com/office/drawing/2018/hyperlinkcolor" val="tx"/>
                              </a:ext>
                            </a:extLst>
                          </a:hlinkClick>
                        </a:rPr>
                        <a:t>Help manage symptoms at home</a:t>
                      </a:r>
                      <a:endParaRPr lang="en-US" sz="1600" dirty="0">
                        <a:solidFill>
                          <a:schemeClr val="accent5"/>
                        </a:solidFill>
                      </a:endParaRPr>
                    </a:p>
                  </a:txBody>
                  <a:tcPr anchor="ctr"/>
                </a:tc>
                <a:extLst>
                  <a:ext uri="{0D108BD9-81ED-4DB2-BD59-A6C34878D82A}">
                    <a16:rowId xmlns:a16="http://schemas.microsoft.com/office/drawing/2014/main" val="773663743"/>
                  </a:ext>
                </a:extLst>
              </a:tr>
            </a:tbl>
          </a:graphicData>
        </a:graphic>
      </p:graphicFrame>
      <p:graphicFrame>
        <p:nvGraphicFramePr>
          <p:cNvPr id="22" name="Table 21">
            <a:extLst>
              <a:ext uri="{FF2B5EF4-FFF2-40B4-BE49-F238E27FC236}">
                <a16:creationId xmlns:a16="http://schemas.microsoft.com/office/drawing/2014/main" id="{703AD469-E79B-631E-8816-80466FD7FB65}"/>
              </a:ext>
            </a:extLst>
          </p:cNvPr>
          <p:cNvGraphicFramePr>
            <a:graphicFrameLocks noGrp="1"/>
          </p:cNvGraphicFramePr>
          <p:nvPr>
            <p:extLst>
              <p:ext uri="{D42A27DB-BD31-4B8C-83A1-F6EECF244321}">
                <p14:modId xmlns:p14="http://schemas.microsoft.com/office/powerpoint/2010/main" val="4056907111"/>
              </p:ext>
            </p:extLst>
          </p:nvPr>
        </p:nvGraphicFramePr>
        <p:xfrm>
          <a:off x="8217996" y="1809083"/>
          <a:ext cx="3279600" cy="4068000"/>
        </p:xfrm>
        <a:graphic>
          <a:graphicData uri="http://schemas.openxmlformats.org/drawingml/2006/table">
            <a:tbl>
              <a:tblPr firstRow="1" bandRow="1">
                <a:tableStyleId>{69012ECD-51FC-41F1-AA8D-1B2483CD663E}</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624246627"/>
                    </a:ext>
                  </a:extLst>
                </a:gridCol>
              </a:tblGrid>
              <a:tr h="828000">
                <a:tc gridSpan="2">
                  <a:txBody>
                    <a:bodyPr/>
                    <a:lstStyle/>
                    <a:p>
                      <a:pPr algn="ctr"/>
                      <a:r>
                        <a:rPr lang="en-US" sz="1600" b="0" dirty="0"/>
                        <a:t>Standard and translated</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lvl="0" algn="l">
                        <a:buNone/>
                      </a:pPr>
                      <a:r>
                        <a:rPr lang="en-US" sz="1600" dirty="0"/>
                        <a:t>Read page 9, 10, 22, 23 and 24 of </a:t>
                      </a:r>
                      <a:r>
                        <a:rPr lang="en-US" sz="1600" dirty="0">
                          <a:hlinkClick r:id="rId9"/>
                        </a:rPr>
                        <a:t>A practical handbook for carers</a:t>
                      </a:r>
                      <a:r>
                        <a:rPr lang="en-US" sz="1600" dirty="0"/>
                        <a:t>; </a:t>
                      </a:r>
                      <a:r>
                        <a:rPr lang="en-US" sz="1600" dirty="0">
                          <a:hlinkClick r:id="rId10"/>
                        </a:rPr>
                        <a:t>Translated handbook</a:t>
                      </a:r>
                      <a:endParaRPr lang="en-US" sz="1600" dirty="0">
                        <a:hlinkClick r:id="rId11"/>
                      </a:endParaRPr>
                    </a:p>
                  </a:txBody>
                  <a:tcPr anchor="ctr"/>
                </a:tc>
                <a:extLst>
                  <a:ext uri="{0D108BD9-81ED-4DB2-BD59-A6C34878D82A}">
                    <a16:rowId xmlns:a16="http://schemas.microsoft.com/office/drawing/2014/main" val="954926677"/>
                  </a:ext>
                </a:extLst>
              </a:tr>
              <a:tr h="1080000">
                <a:tc>
                  <a:txBody>
                    <a:bodyPr/>
                    <a:lstStyle/>
                    <a:p>
                      <a:endParaRPr lang="en-US" b="1" dirty="0"/>
                    </a:p>
                  </a:txBody>
                  <a:tcPr anchor="ctr"/>
                </a:tc>
                <a:tc>
                  <a:txBody>
                    <a:bodyPr/>
                    <a:lstStyle/>
                    <a:p>
                      <a:pPr algn="l">
                        <a:lnSpc>
                          <a:spcPct val="100000"/>
                        </a:lnSpc>
                      </a:pPr>
                      <a:r>
                        <a:rPr lang="en-AU" sz="1600" dirty="0"/>
                        <a:t>Refer to the </a:t>
                      </a:r>
                      <a:r>
                        <a:rPr lang="en-AU" sz="1600" dirty="0">
                          <a:hlinkClick r:id="rId12"/>
                        </a:rPr>
                        <a:t>Medicines diary</a:t>
                      </a:r>
                      <a:r>
                        <a:rPr lang="en-AU" sz="1600" dirty="0"/>
                        <a:t>; </a:t>
                      </a:r>
                      <a:r>
                        <a:rPr lang="en-AU" sz="1600" dirty="0">
                          <a:hlinkClick r:id="rId10"/>
                        </a:rPr>
                        <a:t>Translated diary</a:t>
                      </a:r>
                      <a:endParaRPr lang="en-AU" sz="1600" dirty="0"/>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Watch video: </a:t>
                      </a:r>
                      <a:r>
                        <a:rPr lang="en-US" sz="1600" dirty="0">
                          <a:hlinkClick r:id="rId13"/>
                        </a:rPr>
                        <a:t>Recognising and rating breakthrough symptoms</a:t>
                      </a:r>
                      <a:r>
                        <a:rPr lang="en-US" sz="1600" dirty="0"/>
                        <a:t>; </a:t>
                      </a:r>
                      <a:r>
                        <a:rPr lang="en-US" sz="1600" dirty="0">
                          <a:hlinkClick r:id="rId14"/>
                        </a:rPr>
                        <a:t>Subtitled video</a:t>
                      </a:r>
                      <a:endParaRPr lang="en-US" sz="1600" dirty="0"/>
                    </a:p>
                  </a:txBody>
                  <a:tcPr anchor="ctr"/>
                </a:tc>
                <a:extLst>
                  <a:ext uri="{0D108BD9-81ED-4DB2-BD59-A6C34878D82A}">
                    <a16:rowId xmlns:a16="http://schemas.microsoft.com/office/drawing/2014/main" val="773663743"/>
                  </a:ext>
                </a:extLst>
              </a:tr>
            </a:tbl>
          </a:graphicData>
        </a:graphic>
      </p:graphicFrame>
      <p:pic>
        <p:nvPicPr>
          <p:cNvPr id="1032" name="Picture 8">
            <a:extLst>
              <a:ext uri="{FF2B5EF4-FFF2-40B4-BE49-F238E27FC236}">
                <a16:creationId xmlns:a16="http://schemas.microsoft.com/office/drawing/2014/main" id="{3BCFBAD1-6174-A335-0453-A90D274CA6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7705" y="399893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D639808-809A-D3FF-41C1-F9042F9D888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27414" y="396307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AA2A4B6-BF32-8E36-F809-8F13799221E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88708" y="39605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8EFFBCA-5248-CB85-A914-8358FAC01D6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9025" y="28767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9E52FF6-45D2-3B6B-A76D-3E1243FAF97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88708" y="28767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FC542949-B3A6-BB0B-1AE8-39A832AB4D8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27414" y="287927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7AC2EA54-87F4-240F-87A1-B6E0F9A393C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27414" y="504636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ED0B5C09-8E40-BFD7-9966-680C4185477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7705" y="504636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E49D4BB4-AA7A-29FB-AE70-FE01D3D6E42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88708" y="5046361"/>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72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a:extLst>
              <a:ext uri="{FF2B5EF4-FFF2-40B4-BE49-F238E27FC236}">
                <a16:creationId xmlns:a16="http://schemas.microsoft.com/office/drawing/2014/main" id="{64E1B555-2AF3-CF20-1DE6-9191586C7CA9}"/>
              </a:ext>
            </a:extLst>
          </p:cNvPr>
          <p:cNvSpPr>
            <a:spLocks noGrp="1"/>
          </p:cNvSpPr>
          <p:nvPr>
            <p:ph type="title"/>
          </p:nvPr>
        </p:nvSpPr>
        <p:spPr>
          <a:xfrm>
            <a:off x="539750" y="736665"/>
            <a:ext cx="10957846" cy="535531"/>
          </a:xfrm>
        </p:spPr>
        <p:txBody>
          <a:bodyPr anchor="ctr"/>
          <a:lstStyle/>
          <a:p>
            <a:pPr marL="514350" indent="-514350">
              <a:buClr>
                <a:schemeClr val="accent3"/>
              </a:buClr>
              <a:buFont typeface="+mj-lt"/>
              <a:buAutoNum type="arabicParenR"/>
            </a:pPr>
            <a:r>
              <a:rPr lang="en-US" sz="3200" dirty="0"/>
              <a:t>Recognising and rating breakthrough symptoms</a:t>
            </a:r>
          </a:p>
        </p:txBody>
      </p:sp>
      <p:grpSp>
        <p:nvGrpSpPr>
          <p:cNvPr id="6" name="Group 5">
            <a:extLst>
              <a:ext uri="{FF2B5EF4-FFF2-40B4-BE49-F238E27FC236}">
                <a16:creationId xmlns:a16="http://schemas.microsoft.com/office/drawing/2014/main" id="{02536ADE-953E-4573-53AF-066BBBC8CB88}"/>
              </a:ext>
            </a:extLst>
          </p:cNvPr>
          <p:cNvGrpSpPr/>
          <p:nvPr/>
        </p:nvGrpSpPr>
        <p:grpSpPr>
          <a:xfrm>
            <a:off x="6096000" y="3787788"/>
            <a:ext cx="5205350" cy="1566925"/>
            <a:chOff x="4719230" y="1886501"/>
            <a:chExt cx="4134177" cy="1215958"/>
          </a:xfrm>
        </p:grpSpPr>
        <p:sp>
          <p:nvSpPr>
            <p:cNvPr id="7" name="Rectangle 6">
              <a:extLst>
                <a:ext uri="{FF2B5EF4-FFF2-40B4-BE49-F238E27FC236}">
                  <a16:creationId xmlns:a16="http://schemas.microsoft.com/office/drawing/2014/main" id="{96DAA7BE-7605-3E50-C894-C8786BE5740C}"/>
                </a:ext>
              </a:extLst>
            </p:cNvPr>
            <p:cNvSpPr/>
            <p:nvPr/>
          </p:nvSpPr>
          <p:spPr>
            <a:xfrm>
              <a:off x="4719230" y="1886501"/>
              <a:ext cx="4134177" cy="1215958"/>
            </a:xfrm>
            <a:prstGeom prst="rect">
              <a:avLst/>
            </a:prstGeom>
            <a:solidFill>
              <a:schemeClr val="bg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p>
          </p:txBody>
        </p:sp>
        <p:pic>
          <p:nvPicPr>
            <p:cNvPr id="8" name="Picture 7">
              <a:extLst>
                <a:ext uri="{FF2B5EF4-FFF2-40B4-BE49-F238E27FC236}">
                  <a16:creationId xmlns:a16="http://schemas.microsoft.com/office/drawing/2014/main" id="{D735DA44-D5DB-A3B0-6318-5C07639BE3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3991" y="2073441"/>
              <a:ext cx="3376176" cy="838866"/>
            </a:xfrm>
            <a:prstGeom prst="rect">
              <a:avLst/>
            </a:prstGeom>
          </p:spPr>
        </p:pic>
      </p:grpSp>
      <p:grpSp>
        <p:nvGrpSpPr>
          <p:cNvPr id="11" name="Group 10">
            <a:extLst>
              <a:ext uri="{FF2B5EF4-FFF2-40B4-BE49-F238E27FC236}">
                <a16:creationId xmlns:a16="http://schemas.microsoft.com/office/drawing/2014/main" id="{0B6DD2DF-1650-E2D6-29A9-D29ABBADED81}"/>
              </a:ext>
            </a:extLst>
          </p:cNvPr>
          <p:cNvGrpSpPr/>
          <p:nvPr/>
        </p:nvGrpSpPr>
        <p:grpSpPr>
          <a:xfrm>
            <a:off x="617077" y="3785717"/>
            <a:ext cx="5205350" cy="1566925"/>
            <a:chOff x="6605082" y="2219979"/>
            <a:chExt cx="5205350" cy="1566925"/>
          </a:xfrm>
        </p:grpSpPr>
        <p:sp>
          <p:nvSpPr>
            <p:cNvPr id="10" name="Rectangle 9">
              <a:extLst>
                <a:ext uri="{FF2B5EF4-FFF2-40B4-BE49-F238E27FC236}">
                  <a16:creationId xmlns:a16="http://schemas.microsoft.com/office/drawing/2014/main" id="{FDCFEEFC-BFEB-9EF4-044D-2388C0F338FB}"/>
                </a:ext>
              </a:extLst>
            </p:cNvPr>
            <p:cNvSpPr/>
            <p:nvPr/>
          </p:nvSpPr>
          <p:spPr>
            <a:xfrm>
              <a:off x="6605082" y="2219979"/>
              <a:ext cx="5205350" cy="1566925"/>
            </a:xfrm>
            <a:prstGeom prst="rect">
              <a:avLst/>
            </a:prstGeom>
            <a:solidFill>
              <a:schemeClr val="bg1"/>
            </a:solidFill>
            <a:ln w="3175">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p>
          </p:txBody>
        </p:sp>
        <p:pic>
          <p:nvPicPr>
            <p:cNvPr id="9" name="Picture 8">
              <a:extLst>
                <a:ext uri="{FF2B5EF4-FFF2-40B4-BE49-F238E27FC236}">
                  <a16:creationId xmlns:a16="http://schemas.microsoft.com/office/drawing/2014/main" id="{2B864CB7-8808-22A9-D446-36E884DFC667}"/>
                </a:ext>
              </a:extLst>
            </p:cNvPr>
            <p:cNvPicPr>
              <a:picLocks noChangeAspect="1"/>
            </p:cNvPicPr>
            <p:nvPr/>
          </p:nvPicPr>
          <p:blipFill>
            <a:blip r:embed="rId4"/>
            <a:stretch>
              <a:fillRect/>
            </a:stretch>
          </p:blipFill>
          <p:spPr>
            <a:xfrm>
              <a:off x="7089535" y="2453142"/>
              <a:ext cx="4250950" cy="1138677"/>
            </a:xfrm>
            <a:prstGeom prst="rect">
              <a:avLst/>
            </a:prstGeom>
            <a:ln>
              <a:noFill/>
            </a:ln>
          </p:spPr>
        </p:pic>
      </p:grpSp>
      <p:sp>
        <p:nvSpPr>
          <p:cNvPr id="12" name="Content Placeholder 2">
            <a:extLst>
              <a:ext uri="{FF2B5EF4-FFF2-40B4-BE49-F238E27FC236}">
                <a16:creationId xmlns:a16="http://schemas.microsoft.com/office/drawing/2014/main" id="{F552FBBD-810E-88F5-FAEF-656498B2923E}"/>
              </a:ext>
            </a:extLst>
          </p:cNvPr>
          <p:cNvSpPr txBox="1">
            <a:spLocks/>
          </p:cNvSpPr>
          <p:nvPr/>
        </p:nvSpPr>
        <p:spPr>
          <a:xfrm>
            <a:off x="638103" y="1505359"/>
            <a:ext cx="9428753" cy="1566925"/>
          </a:xfrm>
          <a:prstGeom prst="rect">
            <a:avLst/>
          </a:prstGeom>
        </p:spPr>
        <p:txBody>
          <a:bodyPr>
            <a:normAutofit/>
          </a:bodyPr>
          <a:lstStyle>
            <a:lvl1pPr marL="342900" indent="-342900" algn="l" defTabSz="914400" rtl="0" eaLnBrk="1" latinLnBrk="0" hangingPunct="1">
              <a:lnSpc>
                <a:spcPct val="100000"/>
              </a:lnSpc>
              <a:spcBef>
                <a:spcPts val="1000"/>
              </a:spcBef>
              <a:buFont typeface="Arial" panose="020B0604020202020204" pitchFamily="34" charset="0"/>
              <a:buChar char="•"/>
              <a:defRPr sz="2200" b="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b="1" dirty="0">
                <a:solidFill>
                  <a:schemeClr val="accent3"/>
                </a:solidFill>
                <a:latin typeface="+mj-lt"/>
              </a:rPr>
              <a:t>CLINICAL NOTES</a:t>
            </a:r>
          </a:p>
          <a:p>
            <a:pPr marL="457200" indent="-457200">
              <a:spcAft>
                <a:spcPts val="600"/>
              </a:spcAft>
              <a:buFont typeface="+mj-lt"/>
              <a:buAutoNum type="arabicPeriod"/>
              <a:defRPr/>
            </a:pPr>
            <a:r>
              <a:rPr lang="en-AU" dirty="0">
                <a:latin typeface="+mj-lt"/>
              </a:rPr>
              <a:t>How do you know what are common breakthrough symptoms? </a:t>
            </a:r>
            <a:endParaRPr lang="en-US" dirty="0">
              <a:latin typeface="+mj-lt"/>
            </a:endParaRPr>
          </a:p>
          <a:p>
            <a:pPr marL="457200" indent="-457200">
              <a:spcAft>
                <a:spcPts val="600"/>
              </a:spcAft>
              <a:buFont typeface="+mj-lt"/>
              <a:buAutoNum type="arabicPeriod"/>
              <a:defRPr/>
            </a:pPr>
            <a:r>
              <a:rPr lang="en-AU" dirty="0">
                <a:latin typeface="+mj-lt"/>
              </a:rPr>
              <a:t>Why are symptom rating scales used?</a:t>
            </a:r>
          </a:p>
        </p:txBody>
      </p:sp>
    </p:spTree>
    <p:extLst>
      <p:ext uri="{BB962C8B-B14F-4D97-AF65-F5344CB8AC3E}">
        <p14:creationId xmlns:p14="http://schemas.microsoft.com/office/powerpoint/2010/main" val="318185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6E175-C85F-D155-AB81-117AA0058E6D}"/>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6948B02C-2EBB-AB5A-AC81-C71AE1B6EAAD}"/>
              </a:ext>
            </a:extLst>
          </p:cNvPr>
          <p:cNvSpPr>
            <a:spLocks noGrp="1"/>
          </p:cNvSpPr>
          <p:nvPr>
            <p:ph type="title"/>
          </p:nvPr>
        </p:nvSpPr>
        <p:spPr>
          <a:xfrm>
            <a:off x="539750" y="453493"/>
            <a:ext cx="10957846" cy="1101876"/>
          </a:xfrm>
        </p:spPr>
        <p:txBody>
          <a:bodyPr anchor="ctr"/>
          <a:lstStyle/>
          <a:p>
            <a:pPr marL="514350" indent="-514350">
              <a:buClr>
                <a:schemeClr val="accent3"/>
              </a:buClr>
              <a:buFont typeface="+mj-lt"/>
              <a:buAutoNum type="arabicParenR" startAt="2"/>
            </a:pPr>
            <a:r>
              <a:rPr lang="en-US" sz="3200" dirty="0"/>
              <a:t>Knowing what subcutaneous medicines to give</a:t>
            </a:r>
          </a:p>
        </p:txBody>
      </p:sp>
      <p:graphicFrame>
        <p:nvGraphicFramePr>
          <p:cNvPr id="20" name="Table 19">
            <a:extLst>
              <a:ext uri="{FF2B5EF4-FFF2-40B4-BE49-F238E27FC236}">
                <a16:creationId xmlns:a16="http://schemas.microsoft.com/office/drawing/2014/main" id="{66ADD806-5305-72F4-4752-6569F024F4D3}"/>
              </a:ext>
            </a:extLst>
          </p:cNvPr>
          <p:cNvGraphicFramePr>
            <a:graphicFrameLocks noGrp="1"/>
          </p:cNvGraphicFramePr>
          <p:nvPr>
            <p:extLst>
              <p:ext uri="{D42A27DB-BD31-4B8C-83A1-F6EECF244321}">
                <p14:modId xmlns:p14="http://schemas.microsoft.com/office/powerpoint/2010/main" val="2433692928"/>
              </p:ext>
            </p:extLst>
          </p:nvPr>
        </p:nvGraphicFramePr>
        <p:xfrm>
          <a:off x="693400" y="1815298"/>
          <a:ext cx="3280604" cy="4068000"/>
        </p:xfrm>
        <a:graphic>
          <a:graphicData uri="http://schemas.openxmlformats.org/drawingml/2006/table">
            <a:tbl>
              <a:tblPr firstRow="1" bandRow="1">
                <a:tableStyleId>{F2DE63D5-997A-4646-A377-4702673A728D}</a:tableStyleId>
              </a:tblPr>
              <a:tblGrid>
                <a:gridCol w="615447">
                  <a:extLst>
                    <a:ext uri="{9D8B030D-6E8A-4147-A177-3AD203B41FA5}">
                      <a16:colId xmlns:a16="http://schemas.microsoft.com/office/drawing/2014/main" val="478223726"/>
                    </a:ext>
                  </a:extLst>
                </a:gridCol>
                <a:gridCol w="2665157">
                  <a:extLst>
                    <a:ext uri="{9D8B030D-6E8A-4147-A177-3AD203B41FA5}">
                      <a16:colId xmlns:a16="http://schemas.microsoft.com/office/drawing/2014/main" val="788646861"/>
                    </a:ext>
                  </a:extLst>
                </a:gridCol>
              </a:tblGrid>
              <a:tr h="828000">
                <a:tc gridSpan="2">
                  <a:txBody>
                    <a:bodyPr/>
                    <a:lstStyle/>
                    <a:p>
                      <a:pPr algn="ctr"/>
                      <a:r>
                        <a:rPr lang="en-US" sz="1600" b="0" dirty="0"/>
                        <a:t>Community Palliative Care Resources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lvl="0" algn="l">
                        <a:buNone/>
                      </a:pPr>
                      <a:r>
                        <a:rPr lang="en-US" sz="1600" dirty="0"/>
                        <a:t>Read the relevant </a:t>
                      </a:r>
                      <a:r>
                        <a:rPr lang="en-US" sz="1600" dirty="0">
                          <a:solidFill>
                            <a:schemeClr val="accent3"/>
                          </a:solidFill>
                          <a:hlinkClick r:id="rId3">
                            <a:extLst>
                              <a:ext uri="{A12FA001-AC4F-418D-AE19-62706E023703}">
                                <ahyp:hlinkClr xmlns:ahyp="http://schemas.microsoft.com/office/drawing/2018/hyperlinkcolor" val="tx"/>
                              </a:ext>
                            </a:extLst>
                          </a:hlinkClick>
                        </a:rPr>
                        <a:t>tip sheet</a:t>
                      </a:r>
                      <a:endParaRPr lang="en-US" sz="1600" dirty="0">
                        <a:solidFill>
                          <a:schemeClr val="accent3"/>
                        </a:solidFill>
                      </a:endParaRPr>
                    </a:p>
                    <a:p>
                      <a:pPr lvl="0" algn="l">
                        <a:buNone/>
                      </a:pPr>
                      <a:r>
                        <a:rPr lang="en-US" sz="1600" b="1" dirty="0"/>
                        <a:t>Example:</a:t>
                      </a:r>
                      <a:r>
                        <a:rPr lang="en-US" sz="1600" dirty="0"/>
                        <a:t> Help with feeling sick and/or vomiting</a:t>
                      </a:r>
                    </a:p>
                  </a:txBody>
                  <a:tcPr anchor="ctr"/>
                </a:tc>
                <a:extLst>
                  <a:ext uri="{0D108BD9-81ED-4DB2-BD59-A6C34878D82A}">
                    <a16:rowId xmlns:a16="http://schemas.microsoft.com/office/drawing/2014/main" val="954926677"/>
                  </a:ext>
                </a:extLst>
              </a:tr>
              <a:tr h="1080000">
                <a:tc>
                  <a:txBody>
                    <a:bodyPr/>
                    <a:lstStyle/>
                    <a:p>
                      <a:endParaRPr lang="en-US" b="1" dirty="0"/>
                    </a:p>
                  </a:txBody>
                  <a:tcPr anchor="ctr"/>
                </a:tc>
                <a:tc>
                  <a:txBody>
                    <a:bodyPr/>
                    <a:lstStyle/>
                    <a:p>
                      <a:pPr algn="l">
                        <a:lnSpc>
                          <a:spcPct val="150000"/>
                        </a:lnSpc>
                      </a:pPr>
                      <a:r>
                        <a:rPr lang="en-AU" sz="1600" dirty="0"/>
                        <a:t>Refer to the </a:t>
                      </a:r>
                      <a:r>
                        <a:rPr lang="en-AU" sz="1600" dirty="0">
                          <a:solidFill>
                            <a:schemeClr val="accent3"/>
                          </a:solidFill>
                          <a:hlinkClick r:id="rId4">
                            <a:extLst>
                              <a:ext uri="{A12FA001-AC4F-418D-AE19-62706E023703}">
                                <ahyp:hlinkClr xmlns:ahyp="http://schemas.microsoft.com/office/drawing/2018/hyperlinkcolor" val="tx"/>
                              </a:ext>
                            </a:extLst>
                          </a:hlinkClick>
                        </a:rPr>
                        <a:t>Wall chart</a:t>
                      </a:r>
                      <a:endParaRPr lang="en-AU" sz="1600" dirty="0">
                        <a:solidFill>
                          <a:schemeClr val="accent3"/>
                        </a:solidFill>
                      </a:endParaRPr>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pPr algn="l"/>
                      <a:r>
                        <a:rPr lang="en-US" sz="1600" dirty="0"/>
                        <a:t>Watch video: </a:t>
                      </a:r>
                      <a:r>
                        <a:rPr lang="en-US" sz="1600" dirty="0">
                          <a:solidFill>
                            <a:schemeClr val="accent3"/>
                          </a:solidFill>
                          <a:hlinkClick r:id="rId5">
                            <a:extLst>
                              <a:ext uri="{A12FA001-AC4F-418D-AE19-62706E023703}">
                                <ahyp:hlinkClr xmlns:ahyp="http://schemas.microsoft.com/office/drawing/2018/hyperlinkcolor" val="tx"/>
                              </a:ext>
                            </a:extLst>
                          </a:hlinkClick>
                        </a:rPr>
                        <a:t>How to help manage symptoms with medicines at home</a:t>
                      </a:r>
                      <a:endParaRPr lang="en-US" sz="1600" dirty="0">
                        <a:solidFill>
                          <a:schemeClr val="accent3"/>
                        </a:solidFill>
                      </a:endParaRPr>
                    </a:p>
                  </a:txBody>
                  <a:tcPr anchor="ctr"/>
                </a:tc>
                <a:extLst>
                  <a:ext uri="{0D108BD9-81ED-4DB2-BD59-A6C34878D82A}">
                    <a16:rowId xmlns:a16="http://schemas.microsoft.com/office/drawing/2014/main" val="773663743"/>
                  </a:ext>
                </a:extLst>
              </a:tr>
            </a:tbl>
          </a:graphicData>
        </a:graphic>
      </p:graphicFrame>
      <p:graphicFrame>
        <p:nvGraphicFramePr>
          <p:cNvPr id="21" name="Table 20">
            <a:extLst>
              <a:ext uri="{FF2B5EF4-FFF2-40B4-BE49-F238E27FC236}">
                <a16:creationId xmlns:a16="http://schemas.microsoft.com/office/drawing/2014/main" id="{97B646F3-E679-BEE4-AAAA-A66CE3DFE474}"/>
              </a:ext>
            </a:extLst>
          </p:cNvPr>
          <p:cNvGraphicFramePr>
            <a:graphicFrameLocks noGrp="1"/>
          </p:cNvGraphicFramePr>
          <p:nvPr>
            <p:extLst>
              <p:ext uri="{D42A27DB-BD31-4B8C-83A1-F6EECF244321}">
                <p14:modId xmlns:p14="http://schemas.microsoft.com/office/powerpoint/2010/main" val="4207125737"/>
              </p:ext>
            </p:extLst>
          </p:nvPr>
        </p:nvGraphicFramePr>
        <p:xfrm>
          <a:off x="4455698" y="1809083"/>
          <a:ext cx="3279600" cy="4068000"/>
        </p:xfrm>
        <a:graphic>
          <a:graphicData uri="http://schemas.openxmlformats.org/drawingml/2006/table">
            <a:tbl>
              <a:tblPr firstRow="1" bandRow="1">
                <a:tableStyleId>{5A111915-BE36-4E01-A7E5-04B1672EAD32}</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561861510"/>
                    </a:ext>
                  </a:extLst>
                </a:gridCol>
              </a:tblGrid>
              <a:tr h="828000">
                <a:tc gridSpan="2">
                  <a:txBody>
                    <a:bodyPr/>
                    <a:lstStyle/>
                    <a:p>
                      <a:pPr algn="ctr"/>
                      <a:r>
                        <a:rPr lang="en-US" sz="1600" b="0" dirty="0"/>
                        <a:t>Aboriginal and Torres Strait Islander families</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r>
                        <a:rPr lang="en-AU" sz="1600" b="0" i="0" u="none" strike="noStrike" kern="1200" dirty="0">
                          <a:solidFill>
                            <a:schemeClr val="tx1"/>
                          </a:solidFill>
                          <a:effectLst/>
                          <a:latin typeface="+mn-lt"/>
                          <a:ea typeface="+mn-ea"/>
                          <a:cs typeface="+mn-cs"/>
                        </a:rPr>
                        <a:t>Read the relevant </a:t>
                      </a:r>
                      <a:r>
                        <a:rPr lang="en-AU" sz="1600" b="0" i="0" u="none" strike="noStrike" kern="1200" dirty="0">
                          <a:solidFill>
                            <a:schemeClr val="accent5"/>
                          </a:solidFill>
                          <a:effectLst/>
                          <a:latin typeface="+mn-lt"/>
                          <a:ea typeface="+mn-ea"/>
                          <a:cs typeface="+mn-cs"/>
                          <a:hlinkClick r:id="rId6">
                            <a:extLst>
                              <a:ext uri="{A12FA001-AC4F-418D-AE19-62706E023703}">
                                <ahyp:hlinkClr xmlns:ahyp="http://schemas.microsoft.com/office/drawing/2018/hyperlinkcolor" val="tx"/>
                              </a:ext>
                            </a:extLst>
                          </a:hlinkClick>
                        </a:rPr>
                        <a:t>tip sheet</a:t>
                      </a:r>
                      <a:r>
                        <a:rPr lang="en-AU" sz="1600" b="0" i="0" u="none" strike="noStrike" kern="1200" dirty="0">
                          <a:solidFill>
                            <a:schemeClr val="tx1"/>
                          </a:solidFill>
                          <a:effectLst/>
                          <a:latin typeface="+mn-lt"/>
                          <a:ea typeface="+mn-ea"/>
                          <a:cs typeface="+mn-cs"/>
                        </a:rPr>
                        <a:t>. </a:t>
                      </a:r>
                      <a:r>
                        <a:rPr lang="en-AU" sz="1600" b="1" i="0" u="none" strike="noStrike" kern="1200" dirty="0">
                          <a:solidFill>
                            <a:schemeClr val="tx1"/>
                          </a:solidFill>
                          <a:effectLst/>
                          <a:latin typeface="+mn-lt"/>
                          <a:ea typeface="+mn-ea"/>
                          <a:cs typeface="+mn-cs"/>
                        </a:rPr>
                        <a:t>Example</a:t>
                      </a:r>
                      <a:r>
                        <a:rPr lang="en-AU" sz="1600" b="0" i="0" u="none" strike="noStrike" kern="1200" dirty="0">
                          <a:solidFill>
                            <a:schemeClr val="tx1"/>
                          </a:solidFill>
                          <a:effectLst/>
                          <a:latin typeface="+mn-lt"/>
                          <a:ea typeface="+mn-ea"/>
                          <a:cs typeface="+mn-cs"/>
                        </a:rPr>
                        <a:t>: Help with feeling sick in the gut</a:t>
                      </a:r>
                      <a:endParaRPr lang="en-AU" sz="1400" dirty="0">
                        <a:solidFill>
                          <a:schemeClr val="accent5"/>
                        </a:solidFill>
                      </a:endParaRPr>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Refer to the </a:t>
                      </a:r>
                      <a:r>
                        <a:rPr lang="en-AU" sz="1600" dirty="0">
                          <a:solidFill>
                            <a:schemeClr val="accent5"/>
                          </a:solidFill>
                          <a:hlinkClick r:id="rId7">
                            <a:extLst>
                              <a:ext uri="{A12FA001-AC4F-418D-AE19-62706E023703}">
                                <ahyp:hlinkClr xmlns:ahyp="http://schemas.microsoft.com/office/drawing/2018/hyperlinkcolor" val="tx"/>
                              </a:ext>
                            </a:extLst>
                          </a:hlinkClick>
                        </a:rPr>
                        <a:t>Wall chart</a:t>
                      </a:r>
                      <a:endParaRPr lang="en-AU" sz="1600" dirty="0">
                        <a:solidFill>
                          <a:schemeClr val="accent5"/>
                        </a:solidFill>
                      </a:endParaRPr>
                    </a:p>
                  </a:txBody>
                  <a:tcPr anchor="ctr"/>
                </a:tc>
                <a:extLst>
                  <a:ext uri="{0D108BD9-81ED-4DB2-BD59-A6C34878D82A}">
                    <a16:rowId xmlns:a16="http://schemas.microsoft.com/office/drawing/2014/main" val="773663743"/>
                  </a:ext>
                </a:extLst>
              </a:tr>
              <a:tr h="1080000">
                <a:tc>
                  <a:txBody>
                    <a:bodyPr/>
                    <a:lstStyle/>
                    <a:p>
                      <a:endParaRPr lang="en-US"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Watch video: </a:t>
                      </a:r>
                      <a:r>
                        <a:rPr lang="en-US" sz="1600" dirty="0">
                          <a:solidFill>
                            <a:schemeClr val="accent5"/>
                          </a:solidFill>
                          <a:hlinkClick r:id="rId8">
                            <a:extLst>
                              <a:ext uri="{A12FA001-AC4F-418D-AE19-62706E023703}">
                                <ahyp:hlinkClr xmlns:ahyp="http://schemas.microsoft.com/office/drawing/2018/hyperlinkcolor" val="tx"/>
                              </a:ext>
                            </a:extLst>
                          </a:hlinkClick>
                        </a:rPr>
                        <a:t>Help manage symptoms at home</a:t>
                      </a:r>
                      <a:endParaRPr lang="en-US" sz="1600" dirty="0">
                        <a:solidFill>
                          <a:schemeClr val="accent5"/>
                        </a:solidFill>
                      </a:endParaRPr>
                    </a:p>
                  </a:txBody>
                  <a:tcPr anchor="ctr"/>
                </a:tc>
                <a:extLst>
                  <a:ext uri="{0D108BD9-81ED-4DB2-BD59-A6C34878D82A}">
                    <a16:rowId xmlns:a16="http://schemas.microsoft.com/office/drawing/2014/main" val="2226838716"/>
                  </a:ext>
                </a:extLst>
              </a:tr>
            </a:tbl>
          </a:graphicData>
        </a:graphic>
      </p:graphicFrame>
      <p:graphicFrame>
        <p:nvGraphicFramePr>
          <p:cNvPr id="22" name="Table 21">
            <a:extLst>
              <a:ext uri="{FF2B5EF4-FFF2-40B4-BE49-F238E27FC236}">
                <a16:creationId xmlns:a16="http://schemas.microsoft.com/office/drawing/2014/main" id="{8E832258-0B5B-7348-0A2A-75CA0D0BF7DB}"/>
              </a:ext>
            </a:extLst>
          </p:cNvPr>
          <p:cNvGraphicFramePr>
            <a:graphicFrameLocks noGrp="1"/>
          </p:cNvGraphicFramePr>
          <p:nvPr>
            <p:extLst>
              <p:ext uri="{D42A27DB-BD31-4B8C-83A1-F6EECF244321}">
                <p14:modId xmlns:p14="http://schemas.microsoft.com/office/powerpoint/2010/main" val="551911259"/>
              </p:ext>
            </p:extLst>
          </p:nvPr>
        </p:nvGraphicFramePr>
        <p:xfrm>
          <a:off x="8217996" y="1809083"/>
          <a:ext cx="3279600" cy="4068000"/>
        </p:xfrm>
        <a:graphic>
          <a:graphicData uri="http://schemas.openxmlformats.org/drawingml/2006/table">
            <a:tbl>
              <a:tblPr firstRow="1" bandRow="1">
                <a:tableStyleId>{69012ECD-51FC-41F1-AA8D-1B2483CD663E}</a:tableStyleId>
              </a:tblPr>
              <a:tblGrid>
                <a:gridCol w="615600">
                  <a:extLst>
                    <a:ext uri="{9D8B030D-6E8A-4147-A177-3AD203B41FA5}">
                      <a16:colId xmlns:a16="http://schemas.microsoft.com/office/drawing/2014/main" val="478223726"/>
                    </a:ext>
                  </a:extLst>
                </a:gridCol>
                <a:gridCol w="2664000">
                  <a:extLst>
                    <a:ext uri="{9D8B030D-6E8A-4147-A177-3AD203B41FA5}">
                      <a16:colId xmlns:a16="http://schemas.microsoft.com/office/drawing/2014/main" val="2624246627"/>
                    </a:ext>
                  </a:extLst>
                </a:gridCol>
              </a:tblGrid>
              <a:tr h="828000">
                <a:tc gridSpan="2">
                  <a:txBody>
                    <a:bodyPr/>
                    <a:lstStyle/>
                    <a:p>
                      <a:pPr algn="ctr"/>
                      <a:r>
                        <a:rPr lang="en-US" sz="1600" b="0" dirty="0"/>
                        <a:t>Standard and translated</a:t>
                      </a:r>
                    </a:p>
                  </a:txBody>
                  <a:tcPr anchor="ctr"/>
                </a:tc>
                <a:tc hMerge="1">
                  <a:txBody>
                    <a:bodyPr/>
                    <a:lstStyle/>
                    <a:p>
                      <a:endParaRPr lang="en-US"/>
                    </a:p>
                  </a:txBody>
                  <a:tcPr/>
                </a:tc>
                <a:extLst>
                  <a:ext uri="{0D108BD9-81ED-4DB2-BD59-A6C34878D82A}">
                    <a16:rowId xmlns:a16="http://schemas.microsoft.com/office/drawing/2014/main" val="2533914322"/>
                  </a:ext>
                </a:extLst>
              </a:tr>
              <a:tr h="1080000">
                <a:tc>
                  <a:txBody>
                    <a:bodyPr/>
                    <a:lstStyle/>
                    <a:p>
                      <a:endParaRPr lang="en-US" b="1" dirty="0"/>
                    </a:p>
                  </a:txBody>
                  <a:tcPr anchor="ctr"/>
                </a:tc>
                <a:tc>
                  <a:txBody>
                    <a:bodyPr/>
                    <a:lstStyle/>
                    <a:p>
                      <a:pPr lvl="0" algn="l">
                        <a:buNone/>
                      </a:pPr>
                      <a:r>
                        <a:rPr lang="en-AU" sz="1600" dirty="0"/>
                        <a:t>Read page 12 and 25 </a:t>
                      </a:r>
                      <a:r>
                        <a:rPr lang="en-US" sz="1600" dirty="0"/>
                        <a:t>of </a:t>
                      </a:r>
                      <a:r>
                        <a:rPr lang="en-US" sz="1600" dirty="0">
                          <a:hlinkClick r:id="rId9"/>
                        </a:rPr>
                        <a:t>A practical handbook for carers</a:t>
                      </a:r>
                      <a:r>
                        <a:rPr lang="en-US" sz="800" dirty="0"/>
                        <a:t>; </a:t>
                      </a:r>
                      <a:r>
                        <a:rPr lang="en-US" sz="1600" dirty="0">
                          <a:hlinkClick r:id="rId10"/>
                        </a:rPr>
                        <a:t>Translated handbook</a:t>
                      </a:r>
                      <a:endParaRPr lang="en-US" sz="1600" dirty="0">
                        <a:hlinkClick r:id="rId11"/>
                      </a:endParaRPr>
                    </a:p>
                  </a:txBody>
                  <a:tcPr anchor="ctr"/>
                </a:tc>
                <a:extLst>
                  <a:ext uri="{0D108BD9-81ED-4DB2-BD59-A6C34878D82A}">
                    <a16:rowId xmlns:a16="http://schemas.microsoft.com/office/drawing/2014/main" val="954926677"/>
                  </a:ext>
                </a:extLst>
              </a:tr>
              <a:tr h="1080000">
                <a:tc>
                  <a:txBody>
                    <a:bodyPr/>
                    <a:lstStyle/>
                    <a:p>
                      <a:endParaRPr lang="en-US" b="1" dirty="0"/>
                    </a:p>
                  </a:txBody>
                  <a:tcPr anchor="ctr"/>
                </a:tc>
                <a:tc>
                  <a:txBody>
                    <a:bodyPr/>
                    <a:lstStyle/>
                    <a:p>
                      <a:pPr algn="l">
                        <a:lnSpc>
                          <a:spcPct val="100000"/>
                        </a:lnSpc>
                      </a:pPr>
                      <a:r>
                        <a:rPr lang="en-AU" sz="1600" dirty="0"/>
                        <a:t>Refer to the </a:t>
                      </a:r>
                      <a:r>
                        <a:rPr lang="en-AU" sz="1600" dirty="0">
                          <a:hlinkClick r:id="rId12"/>
                        </a:rPr>
                        <a:t>Fridge chart</a:t>
                      </a:r>
                      <a:r>
                        <a:rPr lang="en-AU" sz="1600" dirty="0"/>
                        <a:t>; </a:t>
                      </a:r>
                      <a:r>
                        <a:rPr lang="en-AU" sz="1600" dirty="0">
                          <a:hlinkClick r:id="rId10"/>
                        </a:rPr>
                        <a:t>Translated fridge chart</a:t>
                      </a:r>
                      <a:endParaRPr lang="en-AU" sz="1600" dirty="0"/>
                    </a:p>
                  </a:txBody>
                  <a:tcPr anchor="ctr"/>
                </a:tc>
                <a:extLst>
                  <a:ext uri="{0D108BD9-81ED-4DB2-BD59-A6C34878D82A}">
                    <a16:rowId xmlns:a16="http://schemas.microsoft.com/office/drawing/2014/main" val="3765640745"/>
                  </a:ext>
                </a:extLst>
              </a:tr>
              <a:tr h="1080000">
                <a:tc>
                  <a:txBody>
                    <a:bodyPr/>
                    <a:lstStyle/>
                    <a:p>
                      <a:endParaRPr lang="en-US" b="1" dirty="0"/>
                    </a:p>
                  </a:txBody>
                  <a:tcPr anchor="ctr"/>
                </a:tc>
                <a:tc>
                  <a:txBody>
                    <a:bodyPr/>
                    <a:lstStyle/>
                    <a:p>
                      <a:r>
                        <a:rPr lang="en-AU" sz="1600" dirty="0"/>
                        <a:t>Watch video: </a:t>
                      </a:r>
                      <a:r>
                        <a:rPr lang="en-AU" sz="1600" dirty="0">
                          <a:hlinkClick r:id="rId13"/>
                        </a:rPr>
                        <a:t>Subcutaneous medicines</a:t>
                      </a:r>
                      <a:r>
                        <a:rPr lang="en-AU" sz="1600" dirty="0"/>
                        <a:t>; </a:t>
                      </a:r>
                      <a:r>
                        <a:rPr lang="en-AU" sz="1600" dirty="0">
                          <a:hlinkClick r:id="rId14"/>
                        </a:rPr>
                        <a:t>Subtitled video</a:t>
                      </a:r>
                      <a:endParaRPr lang="en-AU" sz="1600" dirty="0"/>
                    </a:p>
                  </a:txBody>
                  <a:tcPr anchor="ctr"/>
                </a:tc>
                <a:extLst>
                  <a:ext uri="{0D108BD9-81ED-4DB2-BD59-A6C34878D82A}">
                    <a16:rowId xmlns:a16="http://schemas.microsoft.com/office/drawing/2014/main" val="773663743"/>
                  </a:ext>
                </a:extLst>
              </a:tr>
            </a:tbl>
          </a:graphicData>
        </a:graphic>
      </p:graphicFrame>
      <p:pic>
        <p:nvPicPr>
          <p:cNvPr id="1032" name="Picture 8">
            <a:extLst>
              <a:ext uri="{FF2B5EF4-FFF2-40B4-BE49-F238E27FC236}">
                <a16:creationId xmlns:a16="http://schemas.microsoft.com/office/drawing/2014/main" id="{123BCDCE-3DC6-A8F9-5042-5997E0B13E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7705" y="399893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1FD74BCD-E647-6258-885C-068D226240C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27414" y="396307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6301F85-B514-8C2E-CCBB-4293C826040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88708" y="39605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87D4E4CD-30A3-E205-21FD-10F4CF48E90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9025" y="28767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3AE159B-23F0-1551-6C59-7B6CFBB8C5D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88708" y="287678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16C7C20-2430-7A2C-A3BC-2DFECC197F8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27414" y="504636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24BCA1EE-5DF5-449C-BDC6-E45C978E7DD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7705" y="504636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1A7EDC53-A15F-014E-4D69-CAD3BAE5EFD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88708" y="504636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8">
            <a:extLst>
              <a:ext uri="{FF2B5EF4-FFF2-40B4-BE49-F238E27FC236}">
                <a16:creationId xmlns:a16="http://schemas.microsoft.com/office/drawing/2014/main" id="{BE1503EC-FAC3-A78F-7BB5-024CBB069D0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27414" y="2879274"/>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4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2024 caring@home">
      <a:dk1>
        <a:sysClr val="windowText" lastClr="000000"/>
      </a:dk1>
      <a:lt1>
        <a:sysClr val="window" lastClr="FFFFFF"/>
      </a:lt1>
      <a:dk2>
        <a:srgbClr val="002F6C"/>
      </a:dk2>
      <a:lt2>
        <a:srgbClr val="E7E6E6"/>
      </a:lt2>
      <a:accent1>
        <a:srgbClr val="00A4A9"/>
      </a:accent1>
      <a:accent2>
        <a:srgbClr val="66CC33"/>
      </a:accent2>
      <a:accent3>
        <a:srgbClr val="2B3594"/>
      </a:accent3>
      <a:accent4>
        <a:srgbClr val="FF6633"/>
      </a:accent4>
      <a:accent5>
        <a:srgbClr val="990066"/>
      </a:accent5>
      <a:accent6>
        <a:srgbClr val="00A0AF"/>
      </a:accent6>
      <a:hlink>
        <a:srgbClr val="00A4A9"/>
      </a:hlink>
      <a:folHlink>
        <a:srgbClr val="00A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16x9 - caring@home" id="{AEA89824-AACC-4D53-A380-CF0C2750901C}" vid="{E14F1950-2118-48B7-902F-A2263A88AF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3f78f8-7e16-460e-b7bb-de5388c5a861" xsi:nil="true"/>
    <lcf76f155ced4ddcb4097134ff3c332f xmlns="c98e9b2a-8773-4614-b79a-9c85ce314e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C8AAC0C1D8374B86FDC7AF3DE8CA5F" ma:contentTypeVersion="12" ma:contentTypeDescription="Create a new document." ma:contentTypeScope="" ma:versionID="124f0974591717eda03d0df1dbd077b0">
  <xsd:schema xmlns:xsd="http://www.w3.org/2001/XMLSchema" xmlns:xs="http://www.w3.org/2001/XMLSchema" xmlns:p="http://schemas.microsoft.com/office/2006/metadata/properties" xmlns:ns2="c98e9b2a-8773-4614-b79a-9c85ce314e41" xmlns:ns3="1f3f78f8-7e16-460e-b7bb-de5388c5a861" targetNamespace="http://schemas.microsoft.com/office/2006/metadata/properties" ma:root="true" ma:fieldsID="8226514cf4ce6a0cbf0186bbeba07276" ns2:_="" ns3:_="">
    <xsd:import namespace="c98e9b2a-8773-4614-b79a-9c85ce314e41"/>
    <xsd:import namespace="1f3f78f8-7e16-460e-b7bb-de5388c5a86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e9b2a-8773-4614-b79a-9c85ce314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8e950ff-f1bc-4f65-9ab7-38c216eebbc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3f78f8-7e16-460e-b7bb-de5388c5a8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41e69a-8b05-438e-8b63-e275d5bc78ef}" ma:internalName="TaxCatchAll" ma:showField="CatchAllData" ma:web="1f3f78f8-7e16-460e-b7bb-de5388c5a8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B2148A-D29E-449B-AF51-F6E60EFBA842}">
  <ds:schemaRefs>
    <ds:schemaRef ds:uri="http://schemas.microsoft.com/sharepoint/v3/contenttype/forms"/>
  </ds:schemaRefs>
</ds:datastoreItem>
</file>

<file path=customXml/itemProps2.xml><?xml version="1.0" encoding="utf-8"?>
<ds:datastoreItem xmlns:ds="http://schemas.openxmlformats.org/officeDocument/2006/customXml" ds:itemID="{C744DF9A-1E8F-4566-967E-F9D025D1ECD9}">
  <ds:schemaRefs>
    <ds:schemaRef ds:uri="http://schemas.microsoft.com/office/2006/metadata/properties"/>
    <ds:schemaRef ds:uri="a4660314-81b2-4638-9899-c4fbeff521aa"/>
    <ds:schemaRef ds:uri="http://schemas.microsoft.com/office/2006/documentManagement/types"/>
    <ds:schemaRef ds:uri="http://purl.org/dc/elements/1.1/"/>
    <ds:schemaRef ds:uri="http://purl.org/dc/terms/"/>
    <ds:schemaRef ds:uri="http://www.w3.org/XML/1998/namespace"/>
    <ds:schemaRef ds:uri="604b64b6-4e32-4da8-8c83-efcf36685c9c"/>
    <ds:schemaRef ds:uri="http://purl.org/dc/dcmitype/"/>
    <ds:schemaRef ds:uri="http://schemas.microsoft.com/office/infopath/2007/PartnerControls"/>
    <ds:schemaRef ds:uri="http://schemas.openxmlformats.org/package/2006/metadata/core-properties"/>
    <ds:schemaRef ds:uri="3e035340-2944-4727-9f74-27603fa6c14a"/>
    <ds:schemaRef ds:uri="1f3f78f8-7e16-460e-b7bb-de5388c5a861"/>
    <ds:schemaRef ds:uri="c98e9b2a-8773-4614-b79a-9c85ce314e41"/>
  </ds:schemaRefs>
</ds:datastoreItem>
</file>

<file path=customXml/itemProps3.xml><?xml version="1.0" encoding="utf-8"?>
<ds:datastoreItem xmlns:ds="http://schemas.openxmlformats.org/officeDocument/2006/customXml" ds:itemID="{D2F28F33-B0C7-4DE3-B132-1E363B8670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e9b2a-8773-4614-b79a-9c85ce314e41"/>
    <ds:schemaRef ds:uri="1f3f78f8-7e16-460e-b7bb-de5388c5a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 16x9 - caring@home</Template>
  <TotalTime>631</TotalTime>
  <Words>4759</Words>
  <Application>Microsoft Office PowerPoint</Application>
  <PresentationFormat>Widescreen</PresentationFormat>
  <Paragraphs>400</Paragraphs>
  <Slides>27</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Arial,Sans-Serif</vt:lpstr>
      <vt:lpstr>Calibri</vt:lpstr>
      <vt:lpstr>Myriad Pro</vt:lpstr>
      <vt:lpstr>Wingdings</vt:lpstr>
      <vt:lpstr>Office Theme</vt:lpstr>
      <vt:lpstr>How to teach carers/families to help manage breakthrough symptoms safely using subcutaneous medicines  </vt:lpstr>
      <vt:lpstr>Learning outcomes</vt:lpstr>
      <vt:lpstr>Please note…</vt:lpstr>
      <vt:lpstr>PowerPoint Presentation</vt:lpstr>
      <vt:lpstr>Checking carer competency</vt:lpstr>
      <vt:lpstr>Elements of the carer/family  training session/s</vt:lpstr>
      <vt:lpstr>Recognising and rating breakthrough symptoms</vt:lpstr>
      <vt:lpstr>Recognising and rating breakthrough symptoms</vt:lpstr>
      <vt:lpstr>Knowing what subcutaneous medicines to give</vt:lpstr>
      <vt:lpstr>PowerPoint Presentation</vt:lpstr>
      <vt:lpstr>PowerPoint Presentation</vt:lpstr>
      <vt:lpstr>Writing a label, opening an ampoule and drawing up medicine</vt:lpstr>
      <vt:lpstr>Writing a label, opening an ampoule and drawing up medicine</vt:lpstr>
      <vt:lpstr>Writing a label, opening an ampoule and drawing up medicine</vt:lpstr>
      <vt:lpstr>Giving medicine using a subcutaneous cannula</vt:lpstr>
      <vt:lpstr>Giving medicine using a subcutaneous cannula</vt:lpstr>
      <vt:lpstr>Checking the subcutaneous cannula</vt:lpstr>
      <vt:lpstr>Checking the subcutaneous cannula</vt:lpstr>
      <vt:lpstr>Recording in the Medicines diary/book</vt:lpstr>
      <vt:lpstr>Making sure there are enough medicines in the home</vt:lpstr>
      <vt:lpstr>PowerPoint Presentation</vt:lpstr>
      <vt:lpstr>Seeking further advice</vt:lpstr>
      <vt:lpstr>Please note…</vt:lpstr>
      <vt:lpstr>References</vt:lpstr>
      <vt:lpstr>PowerPoint Presentation</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caring@home Presentation Template</dc:title>
  <dc:creator>Jaimee Stimson</dc:creator>
  <cp:lastModifiedBy>Nadia Schmidt</cp:lastModifiedBy>
  <cp:revision>20</cp:revision>
  <cp:lastPrinted>2024-12-09T02:07:12Z</cp:lastPrinted>
  <dcterms:created xsi:type="dcterms:W3CDTF">2023-08-03T00:15:33Z</dcterms:created>
  <dcterms:modified xsi:type="dcterms:W3CDTF">2024-12-16T00:10:06Z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0x01010005C8AAC0C1D8374B86FDC7AF3DE8CA5F</vt:lpwstr>
  </property>
  <property fmtid="{D5CDD505-2E9C-101B-9397-08002B2CF9AE}" pid="3" name="MediaServiceImageTags">
    <vt:lpwstr/>
  </property>
</Properties>
</file>