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56" r:id="rId5"/>
    <p:sldId id="263" r:id="rId6"/>
    <p:sldId id="257" r:id="rId7"/>
    <p:sldId id="266" r:id="rId8"/>
    <p:sldId id="267" r:id="rId9"/>
    <p:sldId id="268" r:id="rId10"/>
    <p:sldId id="270" r:id="rId11"/>
    <p:sldId id="264" r:id="rId12"/>
    <p:sldId id="272" r:id="rId13"/>
    <p:sldId id="274" r:id="rId14"/>
    <p:sldId id="273" r:id="rId15"/>
    <p:sldId id="306" r:id="rId16"/>
    <p:sldId id="311" r:id="rId17"/>
    <p:sldId id="276" r:id="rId18"/>
    <p:sldId id="296" r:id="rId19"/>
    <p:sldId id="275" r:id="rId20"/>
    <p:sldId id="278" r:id="rId21"/>
    <p:sldId id="30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4C741C-E005-7AE4-3FB2-84C803F8688B}" name="Jaimee Stimson" initials="JS" userId="S::Jaimee.Stimson@health.qld.gov.au::2171a0f9-2dc9-4d87-b4b5-5318954bdcee" providerId="AD"/>
  <p188:author id="{763244E2-4439-556E-B33C-2F069462C8E8}" name="Nadia Schmidt" initials="" userId="S::Nadia.Schmidt3@health.qld.gov.au::35812a9f-6b64-4c39-b488-2c86e453c0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594"/>
    <a:srgbClr val="00A4A9"/>
    <a:srgbClr val="0B92A0"/>
    <a:srgbClr val="000000"/>
    <a:srgbClr val="FF6633"/>
    <a:srgbClr val="66CC33"/>
    <a:srgbClr val="04A4A9"/>
    <a:srgbClr val="BE77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887"/>
    <p:restoredTop sz="72673"/>
  </p:normalViewPr>
  <p:slideViewPr>
    <p:cSldViewPr snapToGrid="0">
      <p:cViewPr varScale="1">
        <p:scale>
          <a:sx n="60" d="100"/>
          <a:sy n="60" d="100"/>
        </p:scale>
        <p:origin x="2016" y="3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7535C2-BF1D-D083-AB7A-80B34BD8E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D7CDC053-46E1-176D-83DB-30CCAC8F5A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A128BD-2E8A-4EE8-AE3A-7E0FD2814895}" type="datetimeFigureOut">
              <a:rPr lang="en-AU" smtClean="0"/>
              <a:t>30/07/2025</a:t>
            </a:fld>
            <a:endParaRPr lang="en-AU"/>
          </a:p>
        </p:txBody>
      </p:sp>
      <p:sp>
        <p:nvSpPr>
          <p:cNvPr id="4" name="Footer Placeholder 3">
            <a:extLst>
              <a:ext uri="{FF2B5EF4-FFF2-40B4-BE49-F238E27FC236}">
                <a16:creationId xmlns:a16="http://schemas.microsoft.com/office/drawing/2014/main" id="{E8958F4A-77C9-595B-4A5D-89706184C3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Tree>
    <p:extLst>
      <p:ext uri="{BB962C8B-B14F-4D97-AF65-F5344CB8AC3E}">
        <p14:creationId xmlns:p14="http://schemas.microsoft.com/office/powerpoint/2010/main" val="4152583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E1CD1-849A-46AB-AF5B-16E481F92D32}" type="datetimeFigureOut">
              <a:rPr lang="en-AU" smtClean="0"/>
              <a:t>30/07/2025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C3C91-ADBA-4EDE-B092-8E7E78CD9730}" type="slidenum">
              <a:rPr lang="en-AU" smtClean="0"/>
              <a:t>‹#›</a:t>
            </a:fld>
            <a:endParaRPr lang="en-AU"/>
          </a:p>
        </p:txBody>
      </p:sp>
    </p:spTree>
    <p:extLst>
      <p:ext uri="{BB962C8B-B14F-4D97-AF65-F5344CB8AC3E}">
        <p14:creationId xmlns:p14="http://schemas.microsoft.com/office/powerpoint/2010/main" val="527121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1" i="0" u="none" strike="noStrike" dirty="0">
                <a:solidFill>
                  <a:srgbClr val="000000"/>
                </a:solidFill>
                <a:effectLst/>
                <a:latin typeface="Myriad Pro" panose="020B0503030403020204" pitchFamily="34" charset="0"/>
              </a:rPr>
              <a:t>Notes:</a:t>
            </a:r>
            <a:r>
              <a:rPr lang="en-AU" sz="1800" b="0" i="0" u="none" strike="noStrike" dirty="0">
                <a:solidFill>
                  <a:srgbClr val="000000"/>
                </a:solidFill>
                <a:effectLst/>
                <a:latin typeface="Myriad Pro" panose="020B0503030403020204" pitchFamily="34" charset="0"/>
              </a:rPr>
              <a:t> </a:t>
            </a:r>
            <a:r>
              <a:rPr lang="en-US" sz="1800" b="0" i="0" dirty="0">
                <a:solidFill>
                  <a:srgbClr val="444444"/>
                </a:solidFill>
                <a:effectLst/>
                <a:latin typeface="Myriad Pro" panose="020B050303040302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It is recommended that before you run this session with your team that you have: </a:t>
            </a:r>
            <a:r>
              <a:rPr lang="en-US" sz="1800" b="0" i="0" dirty="0">
                <a:solidFill>
                  <a:srgbClr val="444444"/>
                </a:solidFill>
                <a:effectLst/>
                <a:latin typeface="Myriad Pro" panose="020B050303040302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a:rPr>
              <a:t>Completed the online modules on the caring@home website</a:t>
            </a:r>
            <a:r>
              <a:rPr lang="en-US" sz="1800" b="0" i="0" dirty="0">
                <a:solidFill>
                  <a:srgbClr val="444444"/>
                </a:solidFill>
                <a:effectLst/>
                <a:latin typeface="Myriad Pro"/>
              </a:rPr>
              <a:t>​</a:t>
            </a: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a:rPr>
              <a:t>Watched the short training videos</a:t>
            </a:r>
            <a:r>
              <a:rPr lang="en-US" sz="1800" b="0" i="0" dirty="0">
                <a:solidFill>
                  <a:srgbClr val="444444"/>
                </a:solidFill>
                <a:effectLst/>
                <a:latin typeface="Myriad Pro"/>
              </a:rPr>
              <a:t>​</a:t>
            </a: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Obtained and familiarised yourself with all the resources and how to access them</a:t>
            </a:r>
            <a:r>
              <a:rPr lang="en-US" sz="1800" b="0" i="0" dirty="0">
                <a:solidFill>
                  <a:srgbClr val="444444"/>
                </a:solidFill>
                <a:effectLst/>
                <a:latin typeface="Myriad Pro" panose="020B050303040302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Ensured that you have internet availability to demonstrate how to access the online modules for registered nurses.</a:t>
            </a:r>
            <a:r>
              <a:rPr lang="en-US" sz="1800" b="0" i="0" dirty="0">
                <a:solidFill>
                  <a:srgbClr val="444444"/>
                </a:solidFill>
                <a:effectLst/>
                <a:latin typeface="Myriad Pro" panose="020B050303040302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endParaRPr lang="en-AU" b="0" i="0" dirty="0">
              <a:solidFill>
                <a:srgbClr val="444444"/>
              </a:solidFill>
              <a:effectLst/>
              <a:latin typeface="Calibri" panose="020F0502020204030204" pitchFamily="34" charset="0"/>
            </a:endParaRPr>
          </a:p>
          <a:p>
            <a:pPr algn="l" rtl="0" fontAlgn="base"/>
            <a:r>
              <a:rPr lang="en-AU" sz="1800" b="0" i="0" u="none" strike="noStrike" dirty="0">
                <a:solidFill>
                  <a:srgbClr val="000000"/>
                </a:solidFill>
                <a:effectLst/>
                <a:latin typeface="Myriad Pro" panose="020B0503030403020204" pitchFamily="34" charset="0"/>
              </a:rPr>
              <a:t>The resources include: </a:t>
            </a:r>
            <a:r>
              <a:rPr lang="en-US" sz="1800" b="0" i="0" dirty="0">
                <a:solidFill>
                  <a:srgbClr val="444444"/>
                </a:solidFill>
                <a:effectLst/>
                <a:latin typeface="Myriad Pro" panose="020B0503030403020204" pitchFamily="34" charset="0"/>
              </a:rPr>
              <a:t>​</a:t>
            </a:r>
            <a:endParaRPr lang="en-US" b="0" i="0" dirty="0">
              <a:solidFill>
                <a:srgbClr val="444444"/>
              </a:solidFill>
              <a:effectLst/>
              <a:latin typeface="Calibri" panose="020F0502020204030204" pitchFamily="34" charset="0"/>
            </a:endParaRPr>
          </a:p>
          <a:p>
            <a:pPr marL="742950" lvl="1" indent="-285750" fontAlgn="base">
              <a:buFont typeface="Arial" panose="020B0604020202020204" pitchFamily="34" charset="0"/>
              <a:buChar char="•"/>
            </a:pPr>
            <a:r>
              <a:rPr lang="en-AU" sz="1800" b="0" i="0" u="none" strike="noStrike" dirty="0">
                <a:solidFill>
                  <a:srgbClr val="000000"/>
                </a:solidFill>
                <a:effectLst/>
                <a:latin typeface="Myriad Pro"/>
              </a:rPr>
              <a:t>The caring@home package for carers (the package can be either ordered or most components downloaded from the caring@home website)</a:t>
            </a:r>
            <a:endParaRPr lang="en-US" sz="1800" dirty="0">
              <a:solidFill>
                <a:srgbClr val="444444"/>
              </a:solidFill>
              <a:latin typeface="Myriad Pro"/>
              <a:cs typeface="Arial" panose="020B0604020202020204" pitchFamily="34" charset="0"/>
            </a:endParaRP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rgbClr val="000000"/>
                </a:solidFill>
                <a:latin typeface="Myriad Pro"/>
              </a:rPr>
              <a:t>The Palliative Care Clinic Box </a:t>
            </a:r>
            <a:r>
              <a:rPr lang="en-US" sz="1800" b="0" i="0" dirty="0">
                <a:solidFill>
                  <a:srgbClr val="444444"/>
                </a:solidFill>
                <a:effectLst/>
                <a:latin typeface="Myriad Pro"/>
              </a:rPr>
              <a:t>​</a:t>
            </a:r>
            <a:r>
              <a:rPr kumimoji="0" lang="en-AU" sz="1800" b="0" i="0" u="none" strike="noStrike" kern="1200" cap="none" spc="0" normalizeH="0" baseline="0" noProof="0" dirty="0">
                <a:ln>
                  <a:noFill/>
                </a:ln>
                <a:solidFill>
                  <a:srgbClr val="000000"/>
                </a:solidFill>
                <a:effectLst/>
                <a:uLnTx/>
                <a:uFillTx/>
                <a:latin typeface="Myriad Pro"/>
                <a:ea typeface="+mn-ea"/>
                <a:cs typeface="+mn-cs"/>
              </a:rPr>
              <a:t>(the package can be either ordered or most components downloaded from the caring@home website)</a:t>
            </a:r>
            <a:endParaRPr kumimoji="0" lang="en-US" sz="1800" b="0" i="0" u="none" strike="noStrike" kern="1200" cap="none" spc="0" normalizeH="0" baseline="0" noProof="0" dirty="0">
              <a:ln>
                <a:noFill/>
              </a:ln>
              <a:solidFill>
                <a:srgbClr val="444444"/>
              </a:solidFill>
              <a:effectLst/>
              <a:uLnTx/>
              <a:uFillTx/>
              <a:latin typeface="Myriad Pro"/>
              <a:ea typeface="+mn-ea"/>
              <a:cs typeface="Arial" panose="020B0604020202020204" pitchFamily="34" charset="0"/>
            </a:endParaRP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‘Guidelines for the handling of palliative care medicines in community services’</a:t>
            </a:r>
            <a:r>
              <a:rPr lang="en-US" sz="1800" b="0" i="0" dirty="0">
                <a:solidFill>
                  <a:srgbClr val="444444"/>
                </a:solidFill>
                <a:effectLst/>
                <a:latin typeface="Myriad Pro" panose="020B050303040302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The ‘Example policy and procedures: </a:t>
            </a:r>
            <a:r>
              <a:rPr lang="en-AU" sz="1800" b="0" i="1" u="none" strike="noStrike" dirty="0">
                <a:solidFill>
                  <a:srgbClr val="000000"/>
                </a:solidFill>
                <a:effectLst/>
                <a:latin typeface="Myriad Pro" panose="020B0503030403020204" pitchFamily="34" charset="0"/>
              </a:rPr>
              <a:t>Supporting carers to help manage breakthrough symptoms safely using subcutaneous medicines in the home’</a:t>
            </a:r>
            <a:r>
              <a:rPr lang="en-US" sz="1800" b="0" i="0" dirty="0">
                <a:solidFill>
                  <a:srgbClr val="444444"/>
                </a:solidFill>
                <a:effectLst/>
                <a:latin typeface="Myriad Pro" panose="020B0503030403020204" pitchFamily="34" charset="0"/>
              </a:rPr>
              <a:t>​</a:t>
            </a:r>
          </a:p>
          <a:p>
            <a:pPr marL="742950" lvl="1" indent="-285750" algn="l" rtl="0" fontAlgn="base">
              <a:buFont typeface="Arial" panose="020B0604020202020204" pitchFamily="34" charset="0"/>
              <a:buChar char="•"/>
            </a:pPr>
            <a:r>
              <a:rPr lang="en-US" sz="1800" b="0" i="0" dirty="0">
                <a:solidFill>
                  <a:srgbClr val="444444"/>
                </a:solidFill>
                <a:effectLst/>
                <a:latin typeface="Myriad Pro" panose="020B0503030403020204" pitchFamily="34" charset="0"/>
              </a:rPr>
              <a:t>The ‘Prompts for End-of-Life Planning (PELP) Framework</a:t>
            </a:r>
            <a:endParaRPr lang="en-US" sz="1800" b="0" i="0" dirty="0">
              <a:solidFill>
                <a:srgbClr val="444444"/>
              </a:solidFill>
              <a:effectLst/>
              <a:latin typeface="Arial" panose="020B0604020202020204" pitchFamily="34" charset="0"/>
            </a:endParaRPr>
          </a:p>
          <a:p>
            <a:pPr marL="742950" lvl="1" indent="-285750" fontAlgn="base">
              <a:buFont typeface="Arial" panose="020B0604020202020204" pitchFamily="34" charset="0"/>
              <a:buChar char="•"/>
            </a:pPr>
            <a:r>
              <a:rPr lang="en-AU" u="none" dirty="0">
                <a:solidFill>
                  <a:srgbClr val="000000"/>
                </a:solidFill>
                <a:latin typeface="Calibri"/>
                <a:cs typeface="Calibri"/>
              </a:rPr>
              <a:t>The ‘National Core Community Palliative Care Medicines List’</a:t>
            </a:r>
            <a:r>
              <a:rPr lang="en-AU" dirty="0"/>
              <a:t> </a:t>
            </a:r>
            <a:r>
              <a:rPr lang="en-AU" sz="1800" b="0" i="0" u="none" strike="noStrike" dirty="0">
                <a:solidFill>
                  <a:srgbClr val="000000"/>
                </a:solidFill>
                <a:effectLst/>
                <a:latin typeface="Myriad Pro"/>
              </a:rPr>
              <a:t> </a:t>
            </a:r>
            <a:r>
              <a:rPr lang="en-US" sz="1800" b="0" i="0" dirty="0">
                <a:solidFill>
                  <a:srgbClr val="444444"/>
                </a:solidFill>
                <a:effectLst/>
                <a:latin typeface="Myriad Pro"/>
              </a:rPr>
              <a:t>​</a:t>
            </a: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a:rPr>
              <a:t>The palliMEDS app downloaded onto your phone</a:t>
            </a:r>
            <a:endParaRPr lang="en-AU" dirty="0"/>
          </a:p>
          <a:p>
            <a:endParaRPr lang="en-AU" dirty="0"/>
          </a:p>
        </p:txBody>
      </p:sp>
      <p:sp>
        <p:nvSpPr>
          <p:cNvPr id="4" name="Slide Number Placeholder 3"/>
          <p:cNvSpPr>
            <a:spLocks noGrp="1"/>
          </p:cNvSpPr>
          <p:nvPr>
            <p:ph type="sldNum" sz="quarter" idx="5"/>
          </p:nvPr>
        </p:nvSpPr>
        <p:spPr/>
        <p:txBody>
          <a:bodyPr/>
          <a:lstStyle/>
          <a:p>
            <a:fld id="{D9FC3C91-ADBA-4EDE-B092-8E7E78CD9730}" type="slidenum">
              <a:rPr lang="en-AU" smtClean="0"/>
              <a:t>1</a:t>
            </a:fld>
            <a:endParaRPr lang="en-AU"/>
          </a:p>
        </p:txBody>
      </p:sp>
    </p:spTree>
    <p:extLst>
      <p:ext uri="{BB962C8B-B14F-4D97-AF65-F5344CB8AC3E}">
        <p14:creationId xmlns:p14="http://schemas.microsoft.com/office/powerpoint/2010/main" val="3942387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1" i="0" u="none" strike="noStrike" dirty="0">
                <a:solidFill>
                  <a:srgbClr val="000000"/>
                </a:solidFill>
                <a:effectLst/>
                <a:latin typeface="Calibri"/>
                <a:cs typeface="Calibri"/>
              </a:rPr>
              <a:t>Notes: </a:t>
            </a:r>
            <a:r>
              <a:rPr lang="en-US" sz="1800" b="1" i="0" dirty="0">
                <a:solidFill>
                  <a:srgbClr val="444444"/>
                </a:solidFill>
                <a:effectLst/>
                <a:latin typeface="Calibri"/>
                <a:cs typeface="Calibri"/>
              </a:rPr>
              <a:t>​</a:t>
            </a:r>
            <a:endParaRPr lang="en-US" b="1" i="0" dirty="0">
              <a:solidFill>
                <a:srgbClr val="444444"/>
              </a:solidFill>
              <a:effectLst/>
              <a:latin typeface="Calibri"/>
              <a:cs typeface="Calibri"/>
            </a:endParaRPr>
          </a:p>
          <a:p>
            <a:pPr marL="342900" indent="-342900">
              <a:buAutoNum type="arabicPeriod"/>
            </a:pPr>
            <a:r>
              <a:rPr lang="en-AU" dirty="0"/>
              <a:t>The </a:t>
            </a:r>
            <a:r>
              <a:rPr lang="en-AU" i="0" dirty="0"/>
              <a:t>palliMEDS app is available </a:t>
            </a:r>
            <a:r>
              <a:rPr lang="en-AU" dirty="0"/>
              <a:t>to download onto your phone. </a:t>
            </a:r>
          </a:p>
          <a:p>
            <a:pPr marL="628650" lvl="1" indent="-171450">
              <a:buFont typeface="Arial" panose="020B0604020202020204" pitchFamily="34" charset="0"/>
              <a:buChar char="•"/>
            </a:pPr>
            <a:r>
              <a:rPr lang="en-AU" dirty="0"/>
              <a:t>This app </a:t>
            </a:r>
            <a:r>
              <a:rPr lang="en-US" dirty="0"/>
              <a:t>explains the use of the eight medicines that have been endorsed for end-of-life care by the Australian and New Zealand Society of Palliative Medicine</a:t>
            </a:r>
          </a:p>
          <a:p>
            <a:pPr marL="0" indent="0">
              <a:buNone/>
            </a:pPr>
            <a:r>
              <a:rPr lang="en-US" i="0" dirty="0"/>
              <a:t>2. The ‘National Core Community Palliative Care Medicines List’</a:t>
            </a:r>
          </a:p>
          <a:p>
            <a:pPr marL="628650" lvl="1" indent="-171450">
              <a:buFont typeface="Arial" panose="020B0604020202020204" pitchFamily="34" charset="0"/>
              <a:buChar char="•"/>
            </a:pPr>
            <a:r>
              <a:rPr lang="en-US" dirty="0"/>
              <a:t>This List outlines four medicines for use by home-based palliative patients in the terminal phase who require urgent symptom relief. The Australian Government Department of Health and Aged Care supported caring@home to develop a core medicines list applicable across all Australian States and Territories. </a:t>
            </a:r>
          </a:p>
          <a:p>
            <a:pPr marL="685800" lvl="1"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D9FC3C91-ADBA-4EDE-B092-8E7E78CD9730}" type="slidenum">
              <a:rPr lang="en-AU" smtClean="0"/>
              <a:t>11</a:t>
            </a:fld>
            <a:endParaRPr lang="en-AU"/>
          </a:p>
        </p:txBody>
      </p:sp>
    </p:spTree>
    <p:extLst>
      <p:ext uri="{BB962C8B-B14F-4D97-AF65-F5344CB8AC3E}">
        <p14:creationId xmlns:p14="http://schemas.microsoft.com/office/powerpoint/2010/main" val="1661599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Facilitator notes:</a:t>
            </a:r>
          </a:p>
          <a:p>
            <a:pPr marL="0" indent="0">
              <a:buFont typeface="Arial" panose="020B0604020202020204" pitchFamily="34" charset="0"/>
              <a:buNone/>
            </a:pPr>
            <a:r>
              <a:rPr lang="en-AU" b="0"/>
              <a:t>The Prompts for End-of-Life Planning (PELP) Framework contains prompts that support:</a:t>
            </a:r>
          </a:p>
          <a:p>
            <a:pPr marL="171450" indent="-171450">
              <a:buFont typeface="Arial" panose="020B0604020202020204" pitchFamily="34" charset="0"/>
              <a:buChar char="•"/>
            </a:pPr>
            <a:r>
              <a:rPr lang="en-AU" b="0"/>
              <a:t>Identification of patients suitable for a palliative approach to care</a:t>
            </a:r>
          </a:p>
          <a:p>
            <a:pPr marL="171450" indent="-171450">
              <a:buFont typeface="Arial" panose="020B0604020202020204" pitchFamily="34" charset="0"/>
              <a:buChar char="•"/>
            </a:pPr>
            <a:r>
              <a:rPr lang="en-AU" b="0"/>
              <a:t>Identification of four clinical end-of-life processes</a:t>
            </a:r>
          </a:p>
        </p:txBody>
      </p:sp>
      <p:sp>
        <p:nvSpPr>
          <p:cNvPr id="4" name="Slide Number Placeholder 3"/>
          <p:cNvSpPr>
            <a:spLocks noGrp="1"/>
          </p:cNvSpPr>
          <p:nvPr>
            <p:ph type="sldNum" sz="quarter" idx="5"/>
          </p:nvPr>
        </p:nvSpPr>
        <p:spPr/>
        <p:txBody>
          <a:bodyPr/>
          <a:lstStyle/>
          <a:p>
            <a:fld id="{D9FC3C91-ADBA-4EDE-B092-8E7E78CD9730}" type="slidenum">
              <a:rPr lang="en-AU" smtClean="0"/>
              <a:t>12</a:t>
            </a:fld>
            <a:endParaRPr lang="en-AU"/>
          </a:p>
        </p:txBody>
      </p:sp>
    </p:spTree>
    <p:extLst>
      <p:ext uri="{BB962C8B-B14F-4D97-AF65-F5344CB8AC3E}">
        <p14:creationId xmlns:p14="http://schemas.microsoft.com/office/powerpoint/2010/main" val="3742056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Facilitator notes:</a:t>
            </a:r>
          </a:p>
          <a:p>
            <a:r>
              <a:rPr lang="en-AU" b="0" dirty="0"/>
              <a:t>The Terminal care planning checklist for nurses in the community provides a checklist to assist nurses providing care to a person at home in their final hours, days or week. </a:t>
            </a:r>
          </a:p>
          <a:p>
            <a:r>
              <a:rPr lang="en-AU" b="0" dirty="0"/>
              <a:t>It aligns with the terminal care management clinical process as described in the Prompts for End-of-Life Planning (PELP) Framework. </a:t>
            </a:r>
          </a:p>
          <a:p>
            <a:r>
              <a:rPr lang="en-AU" b="0"/>
              <a:t>The Terminal </a:t>
            </a:r>
            <a:r>
              <a:rPr lang="en-AU" b="0" dirty="0"/>
              <a:t>care planning checklist for nurses can be found on the PELP page on the caring@home website.</a:t>
            </a:r>
          </a:p>
        </p:txBody>
      </p:sp>
      <p:sp>
        <p:nvSpPr>
          <p:cNvPr id="4" name="Slide Number Placeholder 3"/>
          <p:cNvSpPr>
            <a:spLocks noGrp="1"/>
          </p:cNvSpPr>
          <p:nvPr>
            <p:ph type="sldNum" sz="quarter" idx="5"/>
          </p:nvPr>
        </p:nvSpPr>
        <p:spPr/>
        <p:txBody>
          <a:bodyPr/>
          <a:lstStyle/>
          <a:p>
            <a:fld id="{D9FC3C91-ADBA-4EDE-B092-8E7E78CD9730}" type="slidenum">
              <a:rPr lang="en-AU" smtClean="0"/>
              <a:t>13</a:t>
            </a:fld>
            <a:endParaRPr lang="en-AU"/>
          </a:p>
        </p:txBody>
      </p:sp>
    </p:spTree>
    <p:extLst>
      <p:ext uri="{BB962C8B-B14F-4D97-AF65-F5344CB8AC3E}">
        <p14:creationId xmlns:p14="http://schemas.microsoft.com/office/powerpoint/2010/main" val="1147118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cs typeface="Calibri"/>
              </a:rPr>
              <a:t>Facilitator notes:</a:t>
            </a:r>
          </a:p>
          <a:p>
            <a:r>
              <a:rPr lang="en-GB"/>
              <a:t>This guide is for primary care health professionals who are caring for Aboriginal and Torres Strait Islander families. It contains information to support palliative symptom management at home including supporting families to be part of this care.</a:t>
            </a:r>
            <a:endParaRPr lang="en-AU"/>
          </a:p>
        </p:txBody>
      </p:sp>
      <p:sp>
        <p:nvSpPr>
          <p:cNvPr id="4" name="Slide Number Placeholder 3"/>
          <p:cNvSpPr>
            <a:spLocks noGrp="1"/>
          </p:cNvSpPr>
          <p:nvPr>
            <p:ph type="sldNum" sz="quarter" idx="5"/>
          </p:nvPr>
        </p:nvSpPr>
        <p:spPr/>
        <p:txBody>
          <a:bodyPr/>
          <a:lstStyle/>
          <a:p>
            <a:fld id="{D9FC3C91-ADBA-4EDE-B092-8E7E78CD9730}" type="slidenum">
              <a:rPr lang="en-AU" smtClean="0"/>
              <a:t>14</a:t>
            </a:fld>
            <a:endParaRPr lang="en-AU"/>
          </a:p>
        </p:txBody>
      </p:sp>
    </p:spTree>
    <p:extLst>
      <p:ext uri="{BB962C8B-B14F-4D97-AF65-F5344CB8AC3E}">
        <p14:creationId xmlns:p14="http://schemas.microsoft.com/office/powerpoint/2010/main" val="1957014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cs typeface="Calibri"/>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16</a:t>
            </a:fld>
            <a:endParaRPr lang="en-AU"/>
          </a:p>
        </p:txBody>
      </p:sp>
    </p:spTree>
    <p:extLst>
      <p:ext uri="{BB962C8B-B14F-4D97-AF65-F5344CB8AC3E}">
        <p14:creationId xmlns:p14="http://schemas.microsoft.com/office/powerpoint/2010/main" val="3748012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200" b="1" dirty="0">
                <a:solidFill>
                  <a:srgbClr val="000000"/>
                </a:solidFill>
                <a:latin typeface="Calibri"/>
                <a:cs typeface="Calibri"/>
              </a:rPr>
              <a:t>Notes:</a:t>
            </a:r>
            <a:endParaRPr lang="en-AU" b="1" dirty="0">
              <a:solidFill>
                <a:srgbClr val="444444"/>
              </a:solidFill>
              <a:latin typeface="Calibri"/>
              <a:cs typeface="Calibri"/>
            </a:endParaRPr>
          </a:p>
          <a:p>
            <a:pPr marL="342900" indent="-342900">
              <a:buAutoNum type="arabicPeriod"/>
            </a:pPr>
            <a:r>
              <a:rPr lang="en-AU" sz="1200" b="1" dirty="0">
                <a:solidFill>
                  <a:srgbClr val="000000"/>
                </a:solidFill>
                <a:latin typeface="Calibri"/>
                <a:cs typeface="Calibri"/>
              </a:rPr>
              <a:t>Managing physical symptoms tip sheets:</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anxiety</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feeling sick and/or vomiting</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pain</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rattly breathing</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restlessness</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seizures</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shortness of breath</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troubling visions, sounds, thoughts</a:t>
            </a:r>
          </a:p>
          <a:p>
            <a:pPr marL="800100" lvl="1" indent="-342900">
              <a:buFont typeface="Arial" panose="020B0604020202020204" pitchFamily="34" charset="0"/>
              <a:buChar char="•"/>
            </a:pPr>
            <a:r>
              <a:rPr lang="en-AU" sz="1200" b="0" i="1" dirty="0">
                <a:solidFill>
                  <a:srgbClr val="000000"/>
                </a:solidFill>
                <a:effectLst/>
                <a:latin typeface="Calibri"/>
                <a:cs typeface="Calibri"/>
              </a:rPr>
              <a:t>Common symptoms at end of life</a:t>
            </a:r>
            <a:endParaRPr lang="en-AU" sz="1200" b="0" i="1" dirty="0">
              <a:solidFill>
                <a:srgbClr val="444444"/>
              </a:solidFill>
              <a:effectLst/>
              <a:latin typeface="Calibri"/>
              <a:cs typeface="Calibri"/>
            </a:endParaRPr>
          </a:p>
          <a:p>
            <a:pPr marL="342900" indent="-342900">
              <a:buAutoNum type="arabicPeriod"/>
            </a:pPr>
            <a:endParaRPr lang="en-AU" sz="1200" b="0" i="0" dirty="0">
              <a:solidFill>
                <a:srgbClr val="444444"/>
              </a:solidFill>
              <a:effectLst/>
              <a:latin typeface="Calibri"/>
              <a:cs typeface="Calibri"/>
            </a:endParaRPr>
          </a:p>
          <a:p>
            <a:pPr marL="342900" indent="-342900">
              <a:buAutoNum type="arabicPeriod"/>
            </a:pPr>
            <a:r>
              <a:rPr lang="en-AU" sz="1200" b="1" i="0" u="none" strike="noStrike" dirty="0">
                <a:solidFill>
                  <a:srgbClr val="000000"/>
                </a:solidFill>
                <a:effectLst/>
                <a:latin typeface="Calibri"/>
                <a:cs typeface="Calibri"/>
              </a:rPr>
              <a:t>Recognising dying</a:t>
            </a:r>
            <a:r>
              <a:rPr lang="en-AU" sz="1200" b="1" i="0" u="none" strike="noStrike" dirty="0">
                <a:solidFill>
                  <a:srgbClr val="444444"/>
                </a:solidFill>
                <a:effectLst/>
                <a:latin typeface="Calibri"/>
                <a:cs typeface="Calibri"/>
              </a:rPr>
              <a:t>: </a:t>
            </a:r>
          </a:p>
          <a:p>
            <a:pPr marL="800100" lvl="1" indent="-342900">
              <a:buFont typeface="Arial" panose="020B0604020202020204" pitchFamily="34" charset="0"/>
              <a:buChar char="•"/>
            </a:pPr>
            <a:r>
              <a:rPr lang="en-AU" sz="1200" b="0" i="1" u="none" strike="noStrike" dirty="0">
                <a:solidFill>
                  <a:srgbClr val="444444"/>
                </a:solidFill>
                <a:effectLst/>
                <a:latin typeface="Calibri"/>
                <a:cs typeface="Calibri"/>
              </a:rPr>
              <a:t>Knowing when a person is getting closer to dying/Knowing when a person has died</a:t>
            </a:r>
            <a:br>
              <a:rPr lang="en-AU" sz="1200" b="0" i="0" dirty="0">
                <a:effectLst/>
                <a:latin typeface="Calibri" panose="020F0502020204030204" pitchFamily="34" charset="0"/>
                <a:cs typeface="Calibri"/>
              </a:rPr>
            </a:br>
            <a:endParaRPr lang="en-AU" sz="1200" b="0" i="0" dirty="0">
              <a:solidFill>
                <a:srgbClr val="444444"/>
              </a:solidFill>
              <a:effectLst/>
              <a:latin typeface="Calibri"/>
              <a:cs typeface="Calibri"/>
            </a:endParaRPr>
          </a:p>
          <a:p>
            <a:pPr marL="342900" indent="-342900">
              <a:buAutoNum type="arabicPeriod"/>
            </a:pPr>
            <a:r>
              <a:rPr lang="en-AU" sz="1200" b="1" i="0" u="none" strike="noStrike" dirty="0">
                <a:solidFill>
                  <a:srgbClr val="000000"/>
                </a:solidFill>
                <a:effectLst/>
                <a:latin typeface="Calibri"/>
                <a:cs typeface="Calibri"/>
              </a:rPr>
              <a:t>Understanding infusion devices: </a:t>
            </a:r>
          </a:p>
          <a:p>
            <a:pPr marL="800100" lvl="1" indent="-342900">
              <a:buFont typeface="Arial" panose="020B0604020202020204" pitchFamily="34" charset="0"/>
              <a:buChar char="•"/>
            </a:pPr>
            <a:r>
              <a:rPr lang="en-AU" sz="1200" b="0" i="1" u="none" strike="noStrike" dirty="0">
                <a:solidFill>
                  <a:srgbClr val="000000"/>
                </a:solidFill>
                <a:effectLst/>
                <a:latin typeface="Calibri"/>
                <a:cs typeface="Calibri"/>
              </a:rPr>
              <a:t>Information for carers: CADD</a:t>
            </a:r>
            <a:r>
              <a:rPr lang="en-AU" sz="1200" b="0" i="1" u="none" strike="noStrike" dirty="0">
                <a:solidFill>
                  <a:srgbClr val="000000"/>
                </a:solidFill>
                <a:effectLst/>
                <a:latin typeface="Noto Music" panose="020F0502020204030204" pitchFamily="2" charset="0"/>
                <a:ea typeface="Noto Music" panose="020F0502020204030204" pitchFamily="2" charset="0"/>
                <a:cs typeface="Calibri"/>
              </a:rPr>
              <a:t>™-SOLIS and CADD</a:t>
            </a:r>
            <a:r>
              <a:rPr lang="en-AU" sz="1200" b="0" i="1" u="none" strike="noStrike" dirty="0">
                <a:solidFill>
                  <a:srgbClr val="000000"/>
                </a:solidFill>
                <a:effectLst/>
                <a:latin typeface="Calibri" panose="020F0502020204030204" pitchFamily="34" charset="0"/>
                <a:ea typeface="Noto Music" panose="020F0502020204030204" pitchFamily="2" charset="0"/>
                <a:cs typeface="Calibri" panose="020F0502020204030204" pitchFamily="34" charset="0"/>
              </a:rPr>
              <a:t>™-SOLIS VIP infusion pumps</a:t>
            </a:r>
          </a:p>
          <a:p>
            <a:pPr marL="800100" lvl="1" indent="-342900">
              <a:buFont typeface="Arial" panose="020B0604020202020204" pitchFamily="34" charset="0"/>
              <a:buChar char="•"/>
            </a:pPr>
            <a:r>
              <a:rPr lang="en-AU" sz="1200" b="0" i="1" u="none" strike="noStrike" dirty="0">
                <a:solidFill>
                  <a:srgbClr val="000000"/>
                </a:solidFill>
                <a:effectLst/>
                <a:latin typeface="Calibri" panose="020F0502020204030204" pitchFamily="34" charset="0"/>
                <a:ea typeface="Noto Music" panose="020F0502020204030204" pitchFamily="2" charset="0"/>
                <a:cs typeface="Calibri" panose="020F0502020204030204" pitchFamily="34" charset="0"/>
              </a:rPr>
              <a:t>Information for carers: NIKKI T34™, T34™ and BODYGUARD™T syringe pumps</a:t>
            </a:r>
          </a:p>
          <a:p>
            <a:pPr marL="800100" lvl="1" indent="-342900">
              <a:buFont typeface="Arial" panose="020B0604020202020204" pitchFamily="34" charset="0"/>
              <a:buChar char="•"/>
            </a:pPr>
            <a:r>
              <a:rPr lang="en-AU" sz="1200" b="0" i="1" u="none" strike="noStrike" dirty="0">
                <a:solidFill>
                  <a:srgbClr val="000000"/>
                </a:solidFill>
                <a:effectLst/>
                <a:latin typeface="Calibri" panose="020F0502020204030204" pitchFamily="34" charset="0"/>
                <a:ea typeface="Noto Music" panose="020F0502020204030204" pitchFamily="2" charset="0"/>
                <a:cs typeface="Calibri" panose="020F0502020204030204" pitchFamily="34" charset="0"/>
              </a:rPr>
              <a:t>Information for carers: </a:t>
            </a:r>
            <a:r>
              <a:rPr lang="en-AU" sz="1200" b="0" i="1" u="none" strike="noStrike" dirty="0" err="1">
                <a:solidFill>
                  <a:srgbClr val="000000"/>
                </a:solidFill>
                <a:effectLst/>
                <a:latin typeface="Calibri" panose="020F0502020204030204" pitchFamily="34" charset="0"/>
                <a:ea typeface="Noto Music" panose="020F0502020204030204" pitchFamily="2" charset="0"/>
                <a:cs typeface="Calibri" panose="020F0502020204030204" pitchFamily="34" charset="0"/>
              </a:rPr>
              <a:t>Surefuser</a:t>
            </a:r>
            <a:r>
              <a:rPr lang="en-AU" sz="1200" b="0" i="1" u="none" strike="noStrike" dirty="0">
                <a:solidFill>
                  <a:srgbClr val="000000"/>
                </a:solidFill>
                <a:effectLst/>
                <a:latin typeface="Calibri" panose="020F0502020204030204" pitchFamily="34" charset="0"/>
                <a:ea typeface="Noto Music" panose="020F0502020204030204" pitchFamily="2" charset="0"/>
                <a:cs typeface="Calibri" panose="020F0502020204030204" pitchFamily="34" charset="0"/>
              </a:rPr>
              <a:t>™+ infusion device</a:t>
            </a:r>
            <a:endParaRPr lang="en-AU" sz="1200" b="0" i="1" u="none" strike="noStrike" dirty="0">
              <a:solidFill>
                <a:srgbClr val="000000"/>
              </a:solidFill>
              <a:effectLst/>
              <a:latin typeface="Calibri"/>
              <a:cs typeface="Calibri"/>
            </a:endParaRPr>
          </a:p>
          <a:p>
            <a:pPr marL="228600" indent="-228600">
              <a:buAutoNum type="arabicPeriod" startAt="4"/>
            </a:pPr>
            <a:r>
              <a:rPr lang="en-AU" sz="1200" b="1" i="0" u="none" strike="noStrike" dirty="0">
                <a:solidFill>
                  <a:srgbClr val="000000"/>
                </a:solidFill>
                <a:effectLst/>
                <a:latin typeface="Calibri"/>
                <a:cs typeface="Calibri"/>
              </a:rPr>
              <a:t>Providing practical care: </a:t>
            </a:r>
          </a:p>
          <a:p>
            <a:pPr marL="685800" lvl="1" indent="-228600">
              <a:buFont typeface="Arial" panose="020B0604020202020204" pitchFamily="34" charset="0"/>
              <a:buChar char="•"/>
            </a:pPr>
            <a:r>
              <a:rPr lang="en-AU" sz="1200" b="0" i="1" u="none" strike="noStrike" dirty="0">
                <a:solidFill>
                  <a:srgbClr val="000000"/>
                </a:solidFill>
                <a:effectLst/>
                <a:latin typeface="Calibri"/>
                <a:cs typeface="Calibri"/>
              </a:rPr>
              <a:t>How to care for the eyes/How to care for the nose</a:t>
            </a:r>
          </a:p>
          <a:p>
            <a:pPr marL="685800" lvl="1" indent="-228600">
              <a:buFont typeface="Arial" panose="020B0604020202020204" pitchFamily="34" charset="0"/>
              <a:buChar char="•"/>
            </a:pPr>
            <a:r>
              <a:rPr lang="en-AU" sz="1200" b="0" i="1" u="none" strike="noStrike" dirty="0">
                <a:solidFill>
                  <a:srgbClr val="000000"/>
                </a:solidFill>
                <a:effectLst/>
                <a:latin typeface="Calibri"/>
                <a:cs typeface="Calibri"/>
              </a:rPr>
              <a:t>How to care for the mouth</a:t>
            </a:r>
          </a:p>
          <a:p>
            <a:pPr marL="685800" lvl="1" indent="-228600">
              <a:buFont typeface="Arial" panose="020B0604020202020204" pitchFamily="34" charset="0"/>
              <a:buChar char="•"/>
            </a:pPr>
            <a:r>
              <a:rPr lang="en-AU" sz="1200" b="0" i="1" u="none" strike="noStrike" dirty="0">
                <a:solidFill>
                  <a:srgbClr val="000000"/>
                </a:solidFill>
                <a:effectLst/>
                <a:latin typeface="Calibri"/>
                <a:cs typeface="Calibri"/>
              </a:rPr>
              <a:t>How to change a pad</a:t>
            </a:r>
          </a:p>
          <a:p>
            <a:pPr marL="685800" lvl="1" indent="-228600">
              <a:buFont typeface="Arial" panose="020B0604020202020204" pitchFamily="34" charset="0"/>
              <a:buChar char="•"/>
            </a:pPr>
            <a:r>
              <a:rPr lang="en-AU" sz="1200" b="0" i="1" u="none" strike="noStrike" dirty="0">
                <a:solidFill>
                  <a:srgbClr val="000000"/>
                </a:solidFill>
                <a:effectLst/>
                <a:latin typeface="Calibri"/>
                <a:cs typeface="Calibri"/>
              </a:rPr>
              <a:t>How to position a person</a:t>
            </a:r>
          </a:p>
          <a:p>
            <a:pPr marL="685800" lvl="1" indent="-228600">
              <a:buFont typeface="Arial" panose="020B0604020202020204" pitchFamily="34" charset="0"/>
              <a:buChar char="•"/>
            </a:pPr>
            <a:r>
              <a:rPr lang="en-AU" sz="1200" b="0" i="1" u="none" strike="noStrike" dirty="0">
                <a:solidFill>
                  <a:srgbClr val="000000"/>
                </a:solidFill>
                <a:effectLst/>
                <a:latin typeface="Calibri"/>
                <a:cs typeface="Calibri"/>
              </a:rPr>
              <a:t>How to wash a person</a:t>
            </a:r>
          </a:p>
          <a:p>
            <a:pPr marL="0" indent="0">
              <a:buNone/>
            </a:pPr>
            <a:r>
              <a:rPr lang="en-AU" sz="1200" b="1" i="0" u="none" strike="noStrike" dirty="0">
                <a:solidFill>
                  <a:srgbClr val="000000"/>
                </a:solidFill>
                <a:effectLst/>
                <a:latin typeface="Calibri"/>
                <a:cs typeface="Calibri"/>
              </a:rPr>
              <a:t>5.   Managing subcutaneous medicines:</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Helping to manage symptoms with medicines at home</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Making sure there are enough medicines in the home</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Storing your palliative care medicines safely/Disposing of your palliative care medicines safely</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Practical handbook for carers</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Medicines diary/book</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Wall/fridge chart</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Syringe labels</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How to help manage symptoms with medicines at home</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How to put medicine in the syringe</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How to give medicine under the skin</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How to insert a subcutaneous cannula</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Training checklist and carer/family post-training competence assessment</a:t>
            </a:r>
            <a:br>
              <a:rPr lang="en-AU" sz="1200" b="0" i="0" dirty="0">
                <a:effectLst/>
                <a:latin typeface="Calibri" panose="020F0502020204030204" pitchFamily="34" charset="0"/>
                <a:cs typeface="Calibri"/>
              </a:rPr>
            </a:br>
            <a:r>
              <a:rPr lang="en-AU" sz="1200" dirty="0">
                <a:solidFill>
                  <a:srgbClr val="444444"/>
                </a:solidFill>
                <a:latin typeface="Calibri"/>
                <a:cs typeface="Calibri"/>
              </a:rPr>
              <a:t>​​</a:t>
            </a:r>
            <a:endParaRPr lang="en-AU" sz="1200" b="1" i="0" dirty="0">
              <a:solidFill>
                <a:srgbClr val="444444"/>
              </a:solidFill>
              <a:effectLst/>
              <a:latin typeface="Calibri" panose="020F0502020204030204" pitchFamily="34" charset="0"/>
              <a:cs typeface="Calibri"/>
            </a:endParaRPr>
          </a:p>
          <a:p>
            <a:pPr marL="0" indent="0">
              <a:buNone/>
            </a:pPr>
            <a:r>
              <a:rPr lang="en-AU" sz="1200" b="1" i="0" u="none" strike="noStrike" dirty="0">
                <a:solidFill>
                  <a:srgbClr val="000000"/>
                </a:solidFill>
                <a:effectLst/>
                <a:latin typeface="Calibri"/>
                <a:cs typeface="Calibri"/>
              </a:rPr>
              <a:t>6.   Practice demonstration kit</a:t>
            </a:r>
            <a:r>
              <a:rPr lang="en-AU" sz="1200" b="1" i="0" dirty="0">
                <a:solidFill>
                  <a:srgbClr val="444444"/>
                </a:solidFill>
                <a:effectLst/>
                <a:latin typeface="Calibri"/>
                <a:cs typeface="Calibri"/>
              </a:rPr>
              <a:t>​</a:t>
            </a:r>
            <a:br>
              <a:rPr lang="en-AU" sz="1200" b="0" i="0" dirty="0">
                <a:effectLst/>
                <a:latin typeface="Calibri" panose="020F0502020204030204" pitchFamily="34" charset="0"/>
                <a:cs typeface="Calibri"/>
              </a:rPr>
            </a:br>
            <a:endParaRPr lang="en-AU" sz="1200" b="0" i="0" dirty="0">
              <a:solidFill>
                <a:srgbClr val="444444"/>
              </a:solidFill>
              <a:effectLst/>
              <a:latin typeface="Calibri"/>
              <a:cs typeface="Calibri"/>
            </a:endParaRPr>
          </a:p>
          <a:p>
            <a:pPr algn="l" rtl="0" fontAlgn="base"/>
            <a:endParaRPr lang="en-AU"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17</a:t>
            </a:fld>
            <a:endParaRPr lang="en-AU"/>
          </a:p>
        </p:txBody>
      </p:sp>
    </p:spTree>
    <p:extLst>
      <p:ext uri="{BB962C8B-B14F-4D97-AF65-F5344CB8AC3E}">
        <p14:creationId xmlns:p14="http://schemas.microsoft.com/office/powerpoint/2010/main" val="1607177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AU"/>
          </a:p>
        </p:txBody>
      </p:sp>
      <p:sp>
        <p:nvSpPr>
          <p:cNvPr id="4" name="Slide Number Placeholder 3"/>
          <p:cNvSpPr>
            <a:spLocks noGrp="1"/>
          </p:cNvSpPr>
          <p:nvPr>
            <p:ph type="sldNum" sz="quarter" idx="5"/>
          </p:nvPr>
        </p:nvSpPr>
        <p:spPr/>
        <p:txBody>
          <a:bodyPr/>
          <a:lstStyle/>
          <a:p>
            <a:fld id="{D9FC3C91-ADBA-4EDE-B092-8E7E78CD9730}" type="slidenum">
              <a:rPr lang="en-AU" smtClean="0"/>
              <a:t>2</a:t>
            </a:fld>
            <a:endParaRPr lang="en-AU"/>
          </a:p>
        </p:txBody>
      </p:sp>
    </p:spTree>
    <p:extLst>
      <p:ext uri="{BB962C8B-B14F-4D97-AF65-F5344CB8AC3E}">
        <p14:creationId xmlns:p14="http://schemas.microsoft.com/office/powerpoint/2010/main" val="423839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Myriad Pro" panose="020B0503030403020204" pitchFamily="34" charset="0"/>
              </a:rPr>
              <a:t>Facilitator notes: </a:t>
            </a:r>
          </a:p>
          <a:p>
            <a:pPr marL="171450" indent="-171450">
              <a:buFont typeface="Arial" panose="020B0604020202020204" pitchFamily="34" charset="0"/>
              <a:buChar char="•"/>
            </a:pPr>
            <a:r>
              <a:rPr lang="en-AU" dirty="0">
                <a:solidFill>
                  <a:schemeClr val="tx1"/>
                </a:solidFill>
                <a:latin typeface="Myriad Pro" panose="020B0503030403020204" pitchFamily="34" charset="0"/>
              </a:rPr>
              <a:t>If you have the time in your session, you may wish to show this video.</a:t>
            </a:r>
          </a:p>
          <a:p>
            <a:pPr marL="171450" indent="-171450">
              <a:buFont typeface="Arial" panose="020B0604020202020204" pitchFamily="34" charset="0"/>
              <a:buChar char="•"/>
            </a:pPr>
            <a:r>
              <a:rPr lang="en-AU" dirty="0">
                <a:solidFill>
                  <a:schemeClr val="tx1"/>
                </a:solidFill>
                <a:latin typeface="Myriad Pro"/>
              </a:rPr>
              <a:t>The video is </a:t>
            </a:r>
            <a:r>
              <a:rPr lang="en-AU" dirty="0">
                <a:latin typeface="Myriad Pro"/>
              </a:rPr>
              <a:t>2:35 </a:t>
            </a:r>
            <a:r>
              <a:rPr lang="en-AU" dirty="0">
                <a:solidFill>
                  <a:schemeClr val="tx1"/>
                </a:solidFill>
                <a:latin typeface="Myriad Pro"/>
              </a:rPr>
              <a:t>minutes duration.</a:t>
            </a:r>
            <a:r>
              <a:rPr lang="en-AU" dirty="0">
                <a:latin typeface="Myriad Pro"/>
              </a:rPr>
              <a:t> </a:t>
            </a:r>
            <a:endParaRPr lang="en-AU" dirty="0">
              <a:solidFill>
                <a:schemeClr val="tx1"/>
              </a:solidFill>
              <a:latin typeface="Myriad Pro" panose="020B0503030403020204" pitchFamily="34" charset="0"/>
            </a:endParaRPr>
          </a:p>
          <a:p>
            <a:pPr marL="171450" indent="-171450">
              <a:buFont typeface="Arial" panose="020B0604020202020204" pitchFamily="34" charset="0"/>
              <a:buChar char="•"/>
            </a:pPr>
            <a:r>
              <a:rPr lang="en-AU" dirty="0">
                <a:solidFill>
                  <a:schemeClr val="tx1"/>
                </a:solidFill>
                <a:latin typeface="Myriad Pro" panose="020B0503030403020204" pitchFamily="34" charset="0"/>
              </a:rPr>
              <a:t>The link for the video is: </a:t>
            </a:r>
            <a:r>
              <a:rPr lang="en-AU" b="1" dirty="0">
                <a:solidFill>
                  <a:schemeClr val="tx1"/>
                </a:solidFill>
                <a:latin typeface="Myriad Pro" panose="020B0503030403020204" pitchFamily="34" charset="0"/>
              </a:rPr>
              <a:t>https://</a:t>
            </a:r>
            <a:r>
              <a:rPr lang="en-AU" b="1" dirty="0" err="1">
                <a:solidFill>
                  <a:schemeClr val="tx1"/>
                </a:solidFill>
                <a:latin typeface="Myriad Pro" panose="020B0503030403020204" pitchFamily="34" charset="0"/>
              </a:rPr>
              <a:t>vimeo.com</a:t>
            </a:r>
            <a:r>
              <a:rPr lang="en-AU" b="1" dirty="0">
                <a:solidFill>
                  <a:schemeClr val="tx1"/>
                </a:solidFill>
                <a:latin typeface="Myriad Pro" panose="020B0503030403020204" pitchFamily="34" charset="0"/>
              </a:rPr>
              <a:t>/729856699/f25645966d</a:t>
            </a:r>
          </a:p>
        </p:txBody>
      </p:sp>
      <p:sp>
        <p:nvSpPr>
          <p:cNvPr id="4" name="Slide Number Placeholder 3"/>
          <p:cNvSpPr>
            <a:spLocks noGrp="1"/>
          </p:cNvSpPr>
          <p:nvPr>
            <p:ph type="sldNum" sz="quarter" idx="5"/>
          </p:nvPr>
        </p:nvSpPr>
        <p:spPr/>
        <p:txBody>
          <a:bodyPr/>
          <a:lstStyle/>
          <a:p>
            <a:fld id="{D9FC3C91-ADBA-4EDE-B092-8E7E78CD9730}" type="slidenum">
              <a:rPr lang="en-AU" smtClean="0"/>
              <a:t>3</a:t>
            </a:fld>
            <a:endParaRPr lang="en-AU"/>
          </a:p>
        </p:txBody>
      </p:sp>
    </p:spTree>
    <p:extLst>
      <p:ext uri="{BB962C8B-B14F-4D97-AF65-F5344CB8AC3E}">
        <p14:creationId xmlns:p14="http://schemas.microsoft.com/office/powerpoint/2010/main" val="2193657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9FC3C91-ADBA-4EDE-B092-8E7E78CD9730}" type="slidenum">
              <a:rPr lang="en-AU" smtClean="0"/>
              <a:t>5</a:t>
            </a:fld>
            <a:endParaRPr lang="en-AU"/>
          </a:p>
        </p:txBody>
      </p:sp>
    </p:spTree>
    <p:extLst>
      <p:ext uri="{BB962C8B-B14F-4D97-AF65-F5344CB8AC3E}">
        <p14:creationId xmlns:p14="http://schemas.microsoft.com/office/powerpoint/2010/main" val="301156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Myriad Pro" panose="020B0503030403020204" pitchFamily="34" charset="0"/>
              </a:rPr>
              <a:t>Facilitator notes: </a:t>
            </a:r>
          </a:p>
          <a:p>
            <a:r>
              <a:rPr lang="en-AU" dirty="0">
                <a:solidFill>
                  <a:schemeClr val="tx1"/>
                </a:solidFill>
                <a:latin typeface="Myriad Pro" panose="020B0503030403020204" pitchFamily="34" charset="0"/>
              </a:rPr>
              <a:t>The resources are targeted at three levels:</a:t>
            </a:r>
          </a:p>
          <a:p>
            <a:pPr marL="628650" lvl="1" indent="-171450">
              <a:buFont typeface="Arial" panose="020B0604020202020204" pitchFamily="34" charset="0"/>
              <a:buChar char="•"/>
            </a:pPr>
            <a:r>
              <a:rPr lang="en-AU" dirty="0">
                <a:latin typeface="Myriad Pro"/>
              </a:rPr>
              <a:t>Clinical services</a:t>
            </a:r>
            <a:endParaRPr lang="en-AU" dirty="0">
              <a:solidFill>
                <a:schemeClr val="tx1"/>
              </a:solidFill>
              <a:latin typeface="Myriad Pro" panose="020B0503030403020204" pitchFamily="34" charset="0"/>
            </a:endParaRPr>
          </a:p>
          <a:p>
            <a:pPr marL="628650" lvl="1" indent="-171450">
              <a:buFont typeface="Arial" panose="020B0604020202020204" pitchFamily="34" charset="0"/>
              <a:buChar char="•"/>
            </a:pPr>
            <a:r>
              <a:rPr lang="en-AU" dirty="0">
                <a:latin typeface="Myriad Pro"/>
              </a:rPr>
              <a:t>Health </a:t>
            </a:r>
            <a:r>
              <a:rPr lang="en-AU" dirty="0">
                <a:solidFill>
                  <a:schemeClr val="tx1"/>
                </a:solidFill>
                <a:latin typeface="Myriad Pro"/>
              </a:rPr>
              <a:t>professionals</a:t>
            </a:r>
          </a:p>
          <a:p>
            <a:pPr marL="628650" lvl="1" indent="-171450">
              <a:buFont typeface="Arial" panose="020B0604020202020204" pitchFamily="34" charset="0"/>
              <a:buChar char="•"/>
            </a:pPr>
            <a:r>
              <a:rPr lang="en-AU" dirty="0">
                <a:solidFill>
                  <a:schemeClr val="tx1"/>
                </a:solidFill>
                <a:latin typeface="Myriad Pro"/>
              </a:rPr>
              <a:t>Carers</a:t>
            </a:r>
            <a:r>
              <a:rPr lang="en-AU" dirty="0">
                <a:latin typeface="Myriad Pro"/>
              </a:rPr>
              <a:t>/families </a:t>
            </a:r>
            <a:endParaRPr lang="en-AU" dirty="0">
              <a:solidFill>
                <a:schemeClr val="tx1"/>
              </a:solidFill>
              <a:latin typeface="Myriad Pro" panose="020B0503030403020204" pitchFamily="34" charset="0"/>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6</a:t>
            </a:fld>
            <a:endParaRPr lang="en-AU"/>
          </a:p>
        </p:txBody>
      </p:sp>
    </p:spTree>
    <p:extLst>
      <p:ext uri="{BB962C8B-B14F-4D97-AF65-F5344CB8AC3E}">
        <p14:creationId xmlns:p14="http://schemas.microsoft.com/office/powerpoint/2010/main" val="483772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Facilitator notes: </a:t>
            </a:r>
            <a:endParaRPr lang="en-US"/>
          </a:p>
          <a:p>
            <a:r>
              <a:rPr lang="en-AU"/>
              <a:t>Carers/families consistently indicate that having a telephone number that they can call at any time for clinical advice is essential to help give them confidence to manage subcutaneous medicines.</a:t>
            </a:r>
          </a:p>
          <a:p>
            <a:endParaRPr lang="en-AU"/>
          </a:p>
        </p:txBody>
      </p:sp>
      <p:sp>
        <p:nvSpPr>
          <p:cNvPr id="4" name="Slide Number Placeholder 3"/>
          <p:cNvSpPr>
            <a:spLocks noGrp="1"/>
          </p:cNvSpPr>
          <p:nvPr>
            <p:ph type="sldNum" sz="quarter" idx="5"/>
          </p:nvPr>
        </p:nvSpPr>
        <p:spPr/>
        <p:txBody>
          <a:bodyPr/>
          <a:lstStyle/>
          <a:p>
            <a:fld id="{D9FC3C91-ADBA-4EDE-B092-8E7E78CD9730}" type="slidenum">
              <a:rPr lang="en-AU" smtClean="0"/>
              <a:t>7</a:t>
            </a:fld>
            <a:endParaRPr lang="en-AU"/>
          </a:p>
        </p:txBody>
      </p:sp>
    </p:spTree>
    <p:extLst>
      <p:ext uri="{BB962C8B-B14F-4D97-AF65-F5344CB8AC3E}">
        <p14:creationId xmlns:p14="http://schemas.microsoft.com/office/powerpoint/2010/main" val="92410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chemeClr val="tx1"/>
                </a:solidFill>
                <a:latin typeface="Myriad Pro" panose="020B0503030403020204" pitchFamily="34" charset="0"/>
              </a:rPr>
              <a:t>Facilitator notes: </a:t>
            </a:r>
          </a:p>
          <a:p>
            <a:pPr marL="228600" indent="-228600">
              <a:buFontTx/>
              <a:buAutoNum type="arabicPeriod"/>
              <a:defRPr/>
            </a:pPr>
            <a:r>
              <a:rPr lang="en-AU" sz="1200" i="0" dirty="0">
                <a:solidFill>
                  <a:schemeClr val="tx1"/>
                </a:solidFill>
                <a:latin typeface="Myriad Pro"/>
              </a:rPr>
              <a:t>The</a:t>
            </a:r>
            <a:r>
              <a:rPr lang="en-AU" sz="1200" i="1" dirty="0">
                <a:solidFill>
                  <a:schemeClr val="tx1"/>
                </a:solidFill>
                <a:latin typeface="Myriad Pro"/>
              </a:rPr>
              <a:t> </a:t>
            </a:r>
            <a:r>
              <a:rPr lang="en-AU" sz="1200" i="0" dirty="0">
                <a:solidFill>
                  <a:schemeClr val="tx1"/>
                </a:solidFill>
                <a:latin typeface="Myriad Pro"/>
              </a:rPr>
              <a:t>‘Example policy and procedures: </a:t>
            </a:r>
            <a:r>
              <a:rPr lang="en-AU" sz="1200" i="1" dirty="0">
                <a:solidFill>
                  <a:schemeClr val="tx1"/>
                </a:solidFill>
                <a:latin typeface="Myriad Pro"/>
              </a:rPr>
              <a:t>Supporting carers to help manage breakthrough symptoms safely using subcutaneous medicines in the home</a:t>
            </a:r>
            <a:r>
              <a:rPr lang="en-AU" i="1" dirty="0">
                <a:latin typeface="Myriad Pro"/>
              </a:rPr>
              <a:t> (Version 5)’</a:t>
            </a:r>
            <a:endParaRPr lang="en-AU" sz="1200" i="1" dirty="0">
              <a:solidFill>
                <a:schemeClr val="tx1"/>
              </a:solidFill>
              <a:latin typeface="Myriad Pro" panose="020B0503030403020204" pitchFamily="34" charset="0"/>
            </a:endParaRPr>
          </a:p>
          <a:p>
            <a:pPr marL="685800" lvl="1" indent="-228600">
              <a:buFont typeface="Arial" panose="020B0604020202020204" pitchFamily="34" charset="0"/>
              <a:buChar char="•"/>
              <a:defRPr/>
            </a:pPr>
            <a:r>
              <a:rPr lang="en-US" sz="1200" dirty="0">
                <a:solidFill>
                  <a:schemeClr val="tx1"/>
                </a:solidFill>
                <a:latin typeface="Myriad Pro"/>
              </a:rPr>
              <a:t>This document may be used by </a:t>
            </a:r>
            <a:r>
              <a:rPr lang="en-US" dirty="0">
                <a:latin typeface="Myriad Pro"/>
              </a:rPr>
              <a:t>clinical</a:t>
            </a:r>
            <a:r>
              <a:rPr lang="en-US" sz="1200" dirty="0">
                <a:solidFill>
                  <a:schemeClr val="tx1"/>
                </a:solidFill>
                <a:latin typeface="Myriad Pro"/>
              </a:rPr>
              <a:t> </a:t>
            </a:r>
            <a:r>
              <a:rPr lang="en-US" dirty="0">
                <a:latin typeface="Myriad Pro"/>
              </a:rPr>
              <a:t>services </a:t>
            </a:r>
            <a:r>
              <a:rPr lang="en-US" sz="1200" dirty="0">
                <a:solidFill>
                  <a:schemeClr val="tx1"/>
                </a:solidFill>
                <a:latin typeface="Myriad Pro"/>
              </a:rPr>
              <a:t>to develop and/or review relevant documentation within their own policies and procedures framework.</a:t>
            </a:r>
          </a:p>
          <a:p>
            <a:pPr marL="457200" lvl="1" indent="0">
              <a:buFont typeface="Arial" panose="020B0604020202020204" pitchFamily="34" charset="0"/>
              <a:buNone/>
              <a:defRPr/>
            </a:pPr>
            <a:endParaRPr lang="en-US" sz="1200" dirty="0">
              <a:solidFill>
                <a:schemeClr val="tx1"/>
              </a:solidFill>
              <a:latin typeface="Myriad Pro"/>
            </a:endParaRPr>
          </a:p>
          <a:p>
            <a:pPr marL="0" lvl="0" indent="0">
              <a:buFont typeface="Arial" panose="020B0604020202020204" pitchFamily="34" charset="0"/>
              <a:buNone/>
              <a:defRPr/>
            </a:pPr>
            <a:r>
              <a:rPr lang="en-US" sz="1200" dirty="0">
                <a:solidFill>
                  <a:schemeClr val="tx1"/>
                </a:solidFill>
                <a:latin typeface="Myriad Pro"/>
              </a:rPr>
              <a:t>2.    The </a:t>
            </a:r>
            <a:r>
              <a:rPr lang="en-AU" sz="1200" i="1" dirty="0">
                <a:solidFill>
                  <a:schemeClr val="tx1"/>
                </a:solidFill>
                <a:latin typeface="Myriad Pro"/>
              </a:rPr>
              <a:t>‘Guidelines for the handling of palliative care medicines in community services (Version 2)’ </a:t>
            </a:r>
            <a:r>
              <a:rPr lang="en-AU" sz="1200" i="0" dirty="0">
                <a:solidFill>
                  <a:schemeClr val="tx1"/>
                </a:solidFill>
                <a:latin typeface="Myriad Pro"/>
              </a:rPr>
              <a:t>were developed by the National Prescribing Service for the caring@home project. </a:t>
            </a:r>
          </a:p>
          <a:p>
            <a:pPr marL="628650" lvl="1" indent="-171450">
              <a:buFont typeface="Arial" panose="020B0604020202020204" pitchFamily="34" charset="0"/>
              <a:buChar char="•"/>
              <a:defRPr/>
            </a:pPr>
            <a:r>
              <a:rPr lang="en-AU" sz="1200" i="0" dirty="0">
                <a:solidFill>
                  <a:schemeClr val="tx1"/>
                </a:solidFill>
                <a:latin typeface="Myriad Pro"/>
              </a:rPr>
              <a:t>These guidelines are important as they can be used by community service providers to inform the development of detailed protocols and procedures tailored to the requirements of individual services. </a:t>
            </a:r>
          </a:p>
          <a:p>
            <a:pPr marL="457200" lvl="1" indent="0">
              <a:buFont typeface="Arial" panose="020B0604020202020204" pitchFamily="34" charset="0"/>
              <a:buNone/>
              <a:defRPr/>
            </a:pPr>
            <a:endParaRPr lang="en-AU" sz="1200" i="0" dirty="0">
              <a:solidFill>
                <a:schemeClr val="tx1"/>
              </a:solidFill>
              <a:latin typeface="Myriad Pro"/>
            </a:endParaRPr>
          </a:p>
          <a:p>
            <a:r>
              <a:rPr lang="en-AU" sz="1200" i="1" dirty="0">
                <a:solidFill>
                  <a:schemeClr val="tx1"/>
                </a:solidFill>
                <a:latin typeface="Myriad Pro"/>
              </a:rPr>
              <a:t>3. </a:t>
            </a:r>
            <a:r>
              <a:rPr lang="en-AU" sz="1200" i="0" dirty="0">
                <a:solidFill>
                  <a:schemeClr val="tx1"/>
                </a:solidFill>
                <a:latin typeface="Myriad Pro"/>
              </a:rPr>
              <a:t>The </a:t>
            </a:r>
            <a:r>
              <a:rPr lang="en-AU" sz="1200" i="1" dirty="0">
                <a:solidFill>
                  <a:schemeClr val="tx1"/>
                </a:solidFill>
                <a:latin typeface="Myriad Pro"/>
              </a:rPr>
              <a:t>‘</a:t>
            </a:r>
            <a:r>
              <a:rPr lang="en-AU" sz="1200" i="0" dirty="0">
                <a:solidFill>
                  <a:schemeClr val="tx1"/>
                </a:solidFill>
                <a:latin typeface="Myriad Pro"/>
              </a:rPr>
              <a:t>National Core Community Palliative Care Medicines List</a:t>
            </a:r>
            <a:r>
              <a:rPr lang="en-AU" sz="1200" i="1" dirty="0">
                <a:solidFill>
                  <a:schemeClr val="tx1"/>
                </a:solidFill>
                <a:latin typeface="Myriad Pro"/>
              </a:rPr>
              <a:t>’ 									</a:t>
            </a:r>
          </a:p>
          <a:p>
            <a:pPr marL="628650" lvl="1" indent="-171450" algn="just">
              <a:buFont typeface="Arial" panose="020B0604020202020204" pitchFamily="34" charset="0"/>
              <a:buChar char="•"/>
            </a:pPr>
            <a:r>
              <a:rPr lang="en-AU" sz="1200" b="0" i="0" dirty="0">
                <a:solidFill>
                  <a:schemeClr val="tx1"/>
                </a:solidFill>
                <a:latin typeface="Myriad Pro"/>
              </a:rPr>
              <a:t>This document identifies four medicines for use by home-based palliative patients in the terminal phase who require urgent symptom relief. Most common terminal phase symptoms in uncomplicated palliative care patients can be optimally managed using medicines from the List.</a:t>
            </a:r>
            <a:r>
              <a:rPr lang="en-AU" sz="1200" b="0" i="1" dirty="0">
                <a:solidFill>
                  <a:schemeClr val="tx1"/>
                </a:solidFill>
                <a:latin typeface="Myriad Pro"/>
              </a:rPr>
              <a:t>	</a:t>
            </a:r>
            <a:endParaRPr lang="en-AU" sz="1200" b="0" i="0" dirty="0">
              <a:solidFill>
                <a:schemeClr val="tx1"/>
              </a:solidFill>
              <a:latin typeface="Myriad Pro"/>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8</a:t>
            </a:fld>
            <a:endParaRPr lang="en-AU"/>
          </a:p>
        </p:txBody>
      </p:sp>
    </p:spTree>
    <p:extLst>
      <p:ext uri="{BB962C8B-B14F-4D97-AF65-F5344CB8AC3E}">
        <p14:creationId xmlns:p14="http://schemas.microsoft.com/office/powerpoint/2010/main" val="3101346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cs typeface="Calibri"/>
              </a:rPr>
              <a:t>Facilitator notes:</a:t>
            </a:r>
          </a:p>
          <a:p>
            <a:pPr marL="171450" indent="-171450">
              <a:buFont typeface="Arial" panose="020B0604020202020204" pitchFamily="34" charset="0"/>
              <a:buChar char="•"/>
            </a:pPr>
            <a:r>
              <a:rPr lang="en-AU" b="0" dirty="0">
                <a:cs typeface="Calibri"/>
              </a:rPr>
              <a:t>These resources are available on the website: </a:t>
            </a:r>
            <a:r>
              <a:rPr lang="en-AU" b="1" dirty="0">
                <a:cs typeface="Calibri"/>
              </a:rPr>
              <a:t>https://</a:t>
            </a:r>
            <a:r>
              <a:rPr lang="en-AU" b="1" dirty="0" err="1">
                <a:cs typeface="Calibri"/>
              </a:rPr>
              <a:t>www.caringathomeproject.com.au</a:t>
            </a:r>
            <a:endParaRPr lang="en-AU" b="1" dirty="0">
              <a:cs typeface="Calibri"/>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9</a:t>
            </a:fld>
            <a:endParaRPr lang="en-AU"/>
          </a:p>
        </p:txBody>
      </p:sp>
    </p:spTree>
    <p:extLst>
      <p:ext uri="{BB962C8B-B14F-4D97-AF65-F5344CB8AC3E}">
        <p14:creationId xmlns:p14="http://schemas.microsoft.com/office/powerpoint/2010/main" val="2318965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chemeClr val="tx1"/>
                </a:solidFill>
                <a:latin typeface="Myriad Pro" panose="020B0503030403020204" pitchFamily="34" charset="0"/>
                <a:ea typeface="BatangChe" panose="02030609000101010101" pitchFamily="49" charset="-127"/>
              </a:rPr>
              <a:t>Notes:</a:t>
            </a:r>
          </a:p>
          <a:p>
            <a:r>
              <a:rPr lang="en-AU" b="0" i="1" dirty="0">
                <a:solidFill>
                  <a:schemeClr val="tx1"/>
                </a:solidFill>
                <a:latin typeface="Myriad Pro" panose="020B0503030403020204" pitchFamily="34" charset="0"/>
                <a:ea typeface="BatangChe" panose="02030609000101010101" pitchFamily="49" charset="-127"/>
              </a:rPr>
              <a:t>Online education modules for health professionals</a:t>
            </a:r>
          </a:p>
          <a:p>
            <a:pPr marL="171450" indent="-171450">
              <a:buFont typeface="Arial" panose="020B0604020202020204" pitchFamily="34" charset="0"/>
              <a:buChar char="•"/>
              <a:defRPr/>
            </a:pPr>
            <a:r>
              <a:rPr lang="en-AU" sz="1200" i="0" dirty="0">
                <a:solidFill>
                  <a:schemeClr val="tx1"/>
                </a:solidFill>
                <a:latin typeface="Myriad Pro"/>
                <a:ea typeface="BatangChe"/>
              </a:rPr>
              <a:t>It is recommended that </a:t>
            </a:r>
            <a:r>
              <a:rPr lang="en-AU" dirty="0">
                <a:latin typeface="Myriad Pro"/>
                <a:ea typeface="BatangChe"/>
              </a:rPr>
              <a:t>health professionals complete</a:t>
            </a:r>
            <a:r>
              <a:rPr lang="en-AU" sz="1200" i="0" dirty="0">
                <a:solidFill>
                  <a:schemeClr val="tx1"/>
                </a:solidFill>
                <a:latin typeface="Myriad Pro"/>
                <a:ea typeface="BatangChe"/>
              </a:rPr>
              <a:t> </a:t>
            </a:r>
            <a:r>
              <a:rPr lang="en-AU" dirty="0">
                <a:latin typeface="Myriad Pro"/>
                <a:ea typeface="BatangChe"/>
              </a:rPr>
              <a:t>all the</a:t>
            </a:r>
            <a:r>
              <a:rPr lang="en-AU" sz="1200" i="0" dirty="0">
                <a:solidFill>
                  <a:schemeClr val="tx1"/>
                </a:solidFill>
                <a:latin typeface="Myriad Pro"/>
                <a:ea typeface="BatangChe"/>
              </a:rPr>
              <a:t> online modules prior to using the caring@home resources</a:t>
            </a:r>
            <a:r>
              <a:rPr lang="en-AU" dirty="0">
                <a:latin typeface="Myriad Pro"/>
                <a:ea typeface="BatangChe"/>
              </a:rPr>
              <a:t> to teach carers/families to manage subcutaneous medicines at home.</a:t>
            </a:r>
            <a:endParaRPr lang="en-AU" sz="1200" i="0" dirty="0">
              <a:solidFill>
                <a:schemeClr val="tx1"/>
              </a:solidFill>
              <a:latin typeface="Myriad Pro"/>
              <a:ea typeface="BatangChe"/>
            </a:endParaRPr>
          </a:p>
          <a:p>
            <a:pPr marL="171450" indent="-171450">
              <a:buFont typeface="Arial" panose="020B0604020202020204" pitchFamily="34" charset="0"/>
              <a:buChar char="•"/>
              <a:defRPr/>
            </a:pPr>
            <a:r>
              <a:rPr lang="en-AU" sz="1200" dirty="0">
                <a:solidFill>
                  <a:schemeClr val="tx1"/>
                </a:solidFill>
                <a:latin typeface="Myriad Pro"/>
                <a:ea typeface="BatangChe"/>
              </a:rPr>
              <a:t>Module 1 takes 20 minutes to complete.</a:t>
            </a:r>
            <a:br>
              <a:rPr lang="en-AU" dirty="0">
                <a:latin typeface="Myriad Pro"/>
                <a:ea typeface="BatangChe"/>
              </a:rPr>
            </a:br>
            <a:r>
              <a:rPr lang="en-AU" dirty="0">
                <a:latin typeface="Myriad Pro"/>
                <a:ea typeface="BatangChe"/>
              </a:rPr>
              <a:t>This module aims to educate health professionals about the </a:t>
            </a:r>
            <a:r>
              <a:rPr lang="en-AU" i="0" dirty="0">
                <a:latin typeface="Myriad Pro"/>
                <a:ea typeface="BatangChe"/>
              </a:rPr>
              <a:t>caring@home </a:t>
            </a:r>
            <a:r>
              <a:rPr lang="en-AU" dirty="0">
                <a:latin typeface="Myriad Pro"/>
                <a:ea typeface="BatangChe"/>
              </a:rPr>
              <a:t>resources.</a:t>
            </a:r>
            <a:endParaRPr lang="en-AU" sz="1200" dirty="0">
              <a:solidFill>
                <a:schemeClr val="tx1"/>
              </a:solidFill>
              <a:latin typeface="Myriad Pro" panose="020B0503030403020204" pitchFamily="34" charset="0"/>
              <a:ea typeface="BatangChe" panose="02030609000101010101" pitchFamily="49" charset="-127"/>
            </a:endParaRPr>
          </a:p>
          <a:p>
            <a:pPr marL="171450" indent="-171450">
              <a:buFont typeface="Arial" panose="020B0604020202020204" pitchFamily="34" charset="0"/>
              <a:buChar char="•"/>
              <a:defRPr/>
            </a:pPr>
            <a:r>
              <a:rPr lang="en-AU" sz="1200" dirty="0">
                <a:solidFill>
                  <a:schemeClr val="tx1"/>
                </a:solidFill>
                <a:latin typeface="Myriad Pro"/>
                <a:ea typeface="BatangChe"/>
              </a:rPr>
              <a:t>Module 2 takes 40 minutes and is presented in two parts.</a:t>
            </a:r>
            <a:br>
              <a:rPr lang="en-AU" dirty="0">
                <a:latin typeface="Myriad Pro"/>
                <a:ea typeface="BatangChe"/>
              </a:rPr>
            </a:br>
            <a:r>
              <a:rPr lang="en-AU" dirty="0"/>
              <a:t>This modules aims to educate health professionals about how to use the </a:t>
            </a:r>
            <a:r>
              <a:rPr lang="en-AU" i="0" dirty="0"/>
              <a:t>caring@home </a:t>
            </a:r>
            <a:r>
              <a:rPr lang="en-AU" dirty="0"/>
              <a:t>resources to teach carers to help manage breakthrough symptoms safely using subcutaneous medicines.</a:t>
            </a:r>
            <a:endParaRPr lang="en-AU" sz="1200" dirty="0">
              <a:solidFill>
                <a:schemeClr val="tx1"/>
              </a:solidFill>
              <a:latin typeface="Myriad Pro" panose="020B0503030403020204" pitchFamily="34" charset="0"/>
              <a:ea typeface="BatangChe" panose="02030609000101010101" pitchFamily="49" charset="-127"/>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solidFill>
                  <a:schemeClr val="tx1"/>
                </a:solidFill>
                <a:latin typeface="Myriad Pro" panose="020B0503030403020204" pitchFamily="34" charset="0"/>
                <a:ea typeface="BatangChe" panose="02030609000101010101" pitchFamily="49" charset="-127"/>
              </a:rPr>
              <a:t>A certificate of learning can be printed for module 1 and each part of module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1" u="none" strike="noStrike" kern="1200" cap="none" spc="0" normalizeH="0" baseline="0" noProof="0" dirty="0">
              <a:ln>
                <a:noFill/>
              </a:ln>
              <a:solidFill>
                <a:prstClr val="black"/>
              </a:solidFill>
              <a:effectLst/>
              <a:uLnTx/>
              <a:uFillTx/>
              <a:latin typeface="Myriad Pro" panose="020B0503030403020204" pitchFamily="34" charset="0"/>
              <a:ea typeface="BatangChe" panose="02030609000101010101" pitchFamily="49"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prstClr val="black"/>
                </a:solidFill>
                <a:effectLst/>
                <a:uLnTx/>
                <a:uFillTx/>
                <a:latin typeface="Myriad Pro" panose="020B0503030403020204" pitchFamily="34" charset="0"/>
                <a:ea typeface="BatangChe" panose="02030609000101010101" pitchFamily="49" charset="-127"/>
                <a:cs typeface="+mn-cs"/>
              </a:rPr>
              <a:t>Online education module for Aboriginal Health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Myriad Pro"/>
                <a:ea typeface="BatangChe"/>
                <a:cs typeface="+mn-cs"/>
              </a:rPr>
              <a:t>This module aims to educate AHWs about the caring@home resources.</a:t>
            </a:r>
            <a:endParaRPr kumimoji="0" lang="en-AU" sz="1200" b="0" i="0" u="none" strike="noStrike" kern="1200" cap="none" spc="0" normalizeH="0" baseline="0" noProof="0" dirty="0">
              <a:ln>
                <a:noFill/>
              </a:ln>
              <a:solidFill>
                <a:prstClr val="black"/>
              </a:solidFill>
              <a:effectLst/>
              <a:uLnTx/>
              <a:uFillTx/>
              <a:latin typeface="Myriad Pro" panose="020B0503030403020204" pitchFamily="34" charset="0"/>
              <a:ea typeface="BatangChe" panose="02030609000101010101" pitchFamily="49" charset="-127"/>
              <a:cs typeface="+mn-cs"/>
            </a:endParaRPr>
          </a:p>
          <a:p>
            <a:pPr marL="171450" indent="-171450">
              <a:buFont typeface="Arial" panose="020B0604020202020204" pitchFamily="34" charset="0"/>
              <a:buChar char="•"/>
            </a:pPr>
            <a:r>
              <a:rPr lang="en-AU" sz="1200" dirty="0">
                <a:solidFill>
                  <a:schemeClr val="tx1"/>
                </a:solidFill>
                <a:latin typeface="Myriad Pro"/>
                <a:ea typeface="BatangChe"/>
              </a:rPr>
              <a:t>This module takes 20 minutes to complete.</a:t>
            </a:r>
          </a:p>
          <a:p>
            <a:pPr marL="171450" indent="-171450">
              <a:buFont typeface="Arial" panose="020B0604020202020204" pitchFamily="34" charset="0"/>
              <a:buChar char="•"/>
            </a:pPr>
            <a:r>
              <a:rPr lang="en-AU" sz="1200" dirty="0">
                <a:solidFill>
                  <a:schemeClr val="tx1"/>
                </a:solidFill>
                <a:latin typeface="Myriad Pro"/>
                <a:ea typeface="BatangChe"/>
              </a:rPr>
              <a:t>A certificate of learning can be generated on completion of the module.</a:t>
            </a:r>
          </a:p>
          <a:p>
            <a:pPr marL="171450" indent="-171450">
              <a:buFont typeface="Arial" panose="020B0604020202020204" pitchFamily="34" charset="0"/>
              <a:buChar char="•"/>
            </a:pPr>
            <a:endParaRPr lang="en-AU" sz="1200" dirty="0">
              <a:solidFill>
                <a:schemeClr val="tx1"/>
              </a:solidFill>
              <a:latin typeface="Myriad Pro"/>
              <a:ea typeface="BatangChe"/>
            </a:endParaRPr>
          </a:p>
          <a:p>
            <a:pPr marL="0" indent="0">
              <a:buFont typeface="Arial" panose="020B0604020202020204" pitchFamily="34" charset="0"/>
              <a:buNone/>
            </a:pPr>
            <a:r>
              <a:rPr lang="en-AU" sz="1200" dirty="0">
                <a:solidFill>
                  <a:schemeClr val="tx1"/>
                </a:solidFill>
                <a:latin typeface="Myriad Pro"/>
                <a:ea typeface="BatangChe"/>
              </a:rPr>
              <a:t>These modules can be accessed through the </a:t>
            </a:r>
            <a:r>
              <a:rPr lang="en-AU" sz="1200" i="0" dirty="0">
                <a:solidFill>
                  <a:schemeClr val="tx1"/>
                </a:solidFill>
                <a:latin typeface="Myriad Pro"/>
                <a:ea typeface="BatangChe"/>
              </a:rPr>
              <a:t>caring@home </a:t>
            </a:r>
            <a:r>
              <a:rPr lang="en-AU" sz="1200" dirty="0">
                <a:solidFill>
                  <a:schemeClr val="tx1"/>
                </a:solidFill>
                <a:latin typeface="Myriad Pro"/>
                <a:ea typeface="BatangChe"/>
              </a:rPr>
              <a:t>website: </a:t>
            </a:r>
            <a:r>
              <a:rPr lang="en-AU" sz="1200" b="1" dirty="0">
                <a:solidFill>
                  <a:schemeClr val="tx1"/>
                </a:solidFill>
                <a:latin typeface="Myriad Pro"/>
                <a:ea typeface="BatangChe"/>
              </a:rPr>
              <a:t>https://</a:t>
            </a:r>
            <a:r>
              <a:rPr lang="en-AU" sz="1200" b="1" dirty="0" err="1">
                <a:solidFill>
                  <a:schemeClr val="tx1"/>
                </a:solidFill>
                <a:latin typeface="Myriad Pro"/>
                <a:ea typeface="BatangChe"/>
              </a:rPr>
              <a:t>www.caringathomeproject.com.au</a:t>
            </a:r>
            <a:r>
              <a:rPr lang="en-AU" sz="1200" b="1" dirty="0">
                <a:solidFill>
                  <a:schemeClr val="tx1"/>
                </a:solidFill>
                <a:latin typeface="Myriad Pro"/>
                <a:ea typeface="BatangChe"/>
              </a:rPr>
              <a:t>/for-health-professionals/online-education-modules</a:t>
            </a:r>
            <a:endParaRPr lang="en-AU" b="1" dirty="0">
              <a:cs typeface="Calibri"/>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10</a:t>
            </a:fld>
            <a:endParaRPr lang="en-AU"/>
          </a:p>
        </p:txBody>
      </p:sp>
    </p:spTree>
    <p:extLst>
      <p:ext uri="{BB962C8B-B14F-4D97-AF65-F5344CB8AC3E}">
        <p14:creationId xmlns:p14="http://schemas.microsoft.com/office/powerpoint/2010/main" val="2564069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455A1-26C8-A8E1-D6E6-4B8FE3DFEE76}"/>
              </a:ext>
            </a:extLst>
          </p:cNvPr>
          <p:cNvSpPr>
            <a:spLocks noGrp="1"/>
          </p:cNvSpPr>
          <p:nvPr>
            <p:ph type="ctrTitle"/>
          </p:nvPr>
        </p:nvSpPr>
        <p:spPr>
          <a:xfrm>
            <a:off x="540000" y="1553228"/>
            <a:ext cx="7827386" cy="1853131"/>
          </a:xfrm>
          <a:prstGeom prst="rect">
            <a:avLst/>
          </a:prstGeom>
        </p:spPr>
        <p:txBody>
          <a:bodyPr anchor="b">
            <a:normAutofit/>
          </a:bodyPr>
          <a:lstStyle>
            <a:lvl1pPr algn="l">
              <a:defRPr sz="6000" b="1">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ECD1D841-8E18-D273-9395-751F624678B0}"/>
              </a:ext>
            </a:extLst>
          </p:cNvPr>
          <p:cNvSpPr>
            <a:spLocks noGrp="1"/>
          </p:cNvSpPr>
          <p:nvPr>
            <p:ph type="subTitle" idx="1"/>
          </p:nvPr>
        </p:nvSpPr>
        <p:spPr>
          <a:xfrm>
            <a:off x="540000" y="3524026"/>
            <a:ext cx="9144000" cy="807457"/>
          </a:xfrm>
          <a:prstGeom prst="rect">
            <a:avLst/>
          </a:prstGeo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18" name="TextBox 17">
            <a:extLst>
              <a:ext uri="{FF2B5EF4-FFF2-40B4-BE49-F238E27FC236}">
                <a16:creationId xmlns:a16="http://schemas.microsoft.com/office/drawing/2014/main" id="{4593A915-3D52-C0DE-4187-F4E7AF37C894}"/>
              </a:ext>
            </a:extLst>
          </p:cNvPr>
          <p:cNvSpPr txBox="1"/>
          <p:nvPr userDrawn="1"/>
        </p:nvSpPr>
        <p:spPr>
          <a:xfrm>
            <a:off x="351624" y="5960315"/>
            <a:ext cx="5157886" cy="523220"/>
          </a:xfrm>
          <a:prstGeom prst="rect">
            <a:avLst/>
          </a:prstGeom>
          <a:noFill/>
        </p:spPr>
        <p:txBody>
          <a:bodyPr wrap="square" rtlCol="0">
            <a:spAutoFit/>
          </a:bodyPr>
          <a:lstStyle/>
          <a:p>
            <a:pPr algn="l"/>
            <a:r>
              <a:rPr lang="en-AU" sz="1400">
                <a:solidFill>
                  <a:schemeClr val="bg1"/>
                </a:solidFill>
              </a:rPr>
              <a:t>caring@home is funded by the Australian Government and led by the Brisbane South Palliative Care Collaborative</a:t>
            </a:r>
          </a:p>
        </p:txBody>
      </p:sp>
    </p:spTree>
    <p:extLst>
      <p:ext uri="{BB962C8B-B14F-4D97-AF65-F5344CB8AC3E}">
        <p14:creationId xmlns:p14="http://schemas.microsoft.com/office/powerpoint/2010/main" val="415519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3E8A92-636C-88F5-99B1-97AE7C2751C9}"/>
              </a:ext>
            </a:extLst>
          </p:cNvPr>
          <p:cNvSpPr>
            <a:spLocks noGrp="1"/>
          </p:cNvSpPr>
          <p:nvPr>
            <p:ph type="title"/>
          </p:nvPr>
        </p:nvSpPr>
        <p:spPr>
          <a:xfrm>
            <a:off x="540000" y="647143"/>
            <a:ext cx="5629042" cy="1311128"/>
          </a:xfrm>
          <a:prstGeom prst="rect">
            <a:avLst/>
          </a:prstGeom>
        </p:spPr>
        <p:txBody>
          <a:bodyPr anchor="t">
            <a:spAutoFit/>
          </a:bodyPr>
          <a:lstStyle>
            <a:lvl1pPr>
              <a:defRPr sz="4400">
                <a:solidFill>
                  <a:schemeClr val="tx1"/>
                </a:solidFill>
              </a:defRPr>
            </a:lvl1pPr>
          </a:lstStyle>
          <a:p>
            <a:r>
              <a:rPr lang="en-US"/>
              <a:t>Click to edit Master title style</a:t>
            </a:r>
            <a:endParaRPr lang="en-AU"/>
          </a:p>
        </p:txBody>
      </p:sp>
      <p:sp>
        <p:nvSpPr>
          <p:cNvPr id="12" name="Content Placeholder 2">
            <a:extLst>
              <a:ext uri="{FF2B5EF4-FFF2-40B4-BE49-F238E27FC236}">
                <a16:creationId xmlns:a16="http://schemas.microsoft.com/office/drawing/2014/main" id="{C2BD2DFE-09F9-9BCE-2053-787EF0442E2E}"/>
              </a:ext>
            </a:extLst>
          </p:cNvPr>
          <p:cNvSpPr>
            <a:spLocks noGrp="1"/>
          </p:cNvSpPr>
          <p:nvPr>
            <p:ph sz="half" idx="1" hasCustomPrompt="1"/>
          </p:nvPr>
        </p:nvSpPr>
        <p:spPr>
          <a:xfrm>
            <a:off x="540000" y="2227955"/>
            <a:ext cx="6001555" cy="2402090"/>
          </a:xfrm>
          <a:prstGeom prst="rect">
            <a:avLst/>
          </a:prstGeom>
        </p:spPr>
        <p:txBody>
          <a:bodyPr>
            <a:normAutofit/>
          </a:bodyPr>
          <a:lstStyle>
            <a:lvl1pPr marL="342900" indent="-342900">
              <a:lnSpc>
                <a:spcPct val="100000"/>
              </a:lnSpc>
              <a:buFont typeface="Arial" panose="020B0604020202020204" pitchFamily="34" charset="0"/>
              <a:buChar char="•"/>
              <a:defRPr sz="2200" b="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Body text style</a:t>
            </a:r>
            <a:endParaRPr lang="en-AU"/>
          </a:p>
        </p:txBody>
      </p:sp>
    </p:spTree>
    <p:extLst>
      <p:ext uri="{BB962C8B-B14F-4D97-AF65-F5344CB8AC3E}">
        <p14:creationId xmlns:p14="http://schemas.microsoft.com/office/powerpoint/2010/main" val="4082585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guide id="3" pos="3940" userDrawn="1">
          <p15:clr>
            <a:srgbClr val="FBAE40"/>
          </p15:clr>
        </p15:guide>
        <p15:guide id="4" orient="horz" pos="32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5202-6078-9C1A-D522-63C5FC6D7B0A}"/>
              </a:ext>
            </a:extLst>
          </p:cNvPr>
          <p:cNvSpPr>
            <a:spLocks noGrp="1"/>
          </p:cNvSpPr>
          <p:nvPr>
            <p:ph type="title"/>
          </p:nvPr>
        </p:nvSpPr>
        <p:spPr>
          <a:xfrm>
            <a:off x="540000" y="870976"/>
            <a:ext cx="10943908" cy="701731"/>
          </a:xfrm>
          <a:prstGeom prst="rect">
            <a:avLst/>
          </a:prstGeom>
        </p:spPr>
        <p:txBody>
          <a:bodyPr wrap="square" anchor="t">
            <a:spAutoFit/>
          </a:bodyPr>
          <a:lstStyle>
            <a:lvl1pPr>
              <a:defRPr sz="4400">
                <a:solidFill>
                  <a:schemeClr val="tx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D410E49-55D0-BE6D-C390-AE6EE659A871}"/>
              </a:ext>
            </a:extLst>
          </p:cNvPr>
          <p:cNvSpPr>
            <a:spLocks noGrp="1"/>
          </p:cNvSpPr>
          <p:nvPr>
            <p:ph sz="half" idx="1" hasCustomPrompt="1"/>
          </p:nvPr>
        </p:nvSpPr>
        <p:spPr>
          <a:xfrm>
            <a:off x="540000" y="1789005"/>
            <a:ext cx="10943908" cy="4060649"/>
          </a:xfrm>
          <a:prstGeom prst="rect">
            <a:avLst/>
          </a:prstGeom>
        </p:spPr>
        <p:txBody>
          <a:bodyPr>
            <a:normAutofit/>
          </a:bodyPr>
          <a:lstStyle>
            <a:lvl1pPr marL="342900" indent="-342900">
              <a:lnSpc>
                <a:spcPct val="100000"/>
              </a:lnSpc>
              <a:buFont typeface="Arial" panose="020B0604020202020204" pitchFamily="34" charset="0"/>
              <a:buChar char="•"/>
              <a:defRPr sz="2200" b="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Body text style</a:t>
            </a:r>
            <a:endParaRPr lang="en-AU"/>
          </a:p>
        </p:txBody>
      </p:sp>
    </p:spTree>
    <p:extLst>
      <p:ext uri="{BB962C8B-B14F-4D97-AF65-F5344CB8AC3E}">
        <p14:creationId xmlns:p14="http://schemas.microsoft.com/office/powerpoint/2010/main" val="224322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guide id="3" pos="3940" userDrawn="1">
          <p15:clr>
            <a:srgbClr val="FBAE40"/>
          </p15:clr>
        </p15:guide>
        <p15:guide id="4" orient="horz" pos="32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827376-182B-9FD9-DC90-AB2CFE38064F}"/>
              </a:ext>
            </a:extLst>
          </p:cNvPr>
          <p:cNvSpPr>
            <a:spLocks noGrp="1"/>
          </p:cNvSpPr>
          <p:nvPr>
            <p:ph type="body" sz="quarter" idx="11" hasCustomPrompt="1"/>
          </p:nvPr>
        </p:nvSpPr>
        <p:spPr>
          <a:xfrm>
            <a:off x="1130444" y="1501287"/>
            <a:ext cx="9931112" cy="2483427"/>
          </a:xfrm>
          <a:prstGeom prst="rect">
            <a:avLst/>
          </a:prstGeom>
        </p:spPr>
        <p:txBody>
          <a:bodyPr anchor="ctr">
            <a:noAutofit/>
          </a:bodyPr>
          <a:lstStyle>
            <a:lvl1pPr marL="0" indent="0" algn="ctr">
              <a:buNone/>
              <a:defRPr sz="3600" b="1" i="1">
                <a:solidFill>
                  <a:schemeClr val="tx1"/>
                </a:solidFill>
                <a:latin typeface="+mn-lt"/>
              </a:defRPr>
            </a:lvl1pPr>
          </a:lstStyle>
          <a:p>
            <a:pPr lvl="0"/>
            <a:r>
              <a:rPr lang="en-AU"/>
              <a:t>Lorem ipsum </a:t>
            </a:r>
            <a:r>
              <a:rPr lang="en-AU" err="1"/>
              <a:t>dolor</a:t>
            </a:r>
            <a:r>
              <a:rPr lang="en-AU"/>
              <a:t> sit </a:t>
            </a:r>
            <a:r>
              <a:rPr lang="en-AU" err="1"/>
              <a:t>amet</a:t>
            </a:r>
            <a:r>
              <a:rPr lang="en-AU"/>
              <a:t>, </a:t>
            </a:r>
            <a:r>
              <a:rPr lang="en-AU" err="1"/>
              <a:t>consectetur</a:t>
            </a:r>
            <a:r>
              <a:rPr lang="en-AU"/>
              <a:t> </a:t>
            </a:r>
            <a:r>
              <a:rPr lang="en-AU" err="1"/>
              <a:t>adipiscing</a:t>
            </a:r>
            <a:r>
              <a:rPr lang="en-AU"/>
              <a:t> </a:t>
            </a:r>
            <a:r>
              <a:rPr lang="en-AU" err="1"/>
              <a:t>elit</a:t>
            </a:r>
            <a:r>
              <a:rPr lang="en-AU"/>
              <a:t>, sed do </a:t>
            </a:r>
            <a:r>
              <a:rPr lang="en-AU" err="1"/>
              <a:t>eiusmod</a:t>
            </a:r>
            <a:r>
              <a:rPr lang="en-AU"/>
              <a:t> </a:t>
            </a:r>
            <a:r>
              <a:rPr lang="en-AU" err="1"/>
              <a:t>tempor</a:t>
            </a:r>
            <a:r>
              <a:rPr lang="en-AU"/>
              <a:t> </a:t>
            </a:r>
            <a:r>
              <a:rPr lang="en-AU" err="1"/>
              <a:t>incididunt</a:t>
            </a:r>
            <a:r>
              <a:rPr lang="en-AU"/>
              <a:t> </a:t>
            </a:r>
            <a:r>
              <a:rPr lang="en-AU" err="1"/>
              <a:t>ut</a:t>
            </a:r>
            <a:r>
              <a:rPr lang="en-AU"/>
              <a:t> labore et dolore magna </a:t>
            </a:r>
            <a:r>
              <a:rPr lang="en-AU" err="1"/>
              <a:t>aliqua</a:t>
            </a:r>
            <a:r>
              <a:rPr lang="en-AU"/>
              <a:t>.”</a:t>
            </a:r>
          </a:p>
        </p:txBody>
      </p:sp>
      <p:sp>
        <p:nvSpPr>
          <p:cNvPr id="7" name="Text Placeholder 6">
            <a:extLst>
              <a:ext uri="{FF2B5EF4-FFF2-40B4-BE49-F238E27FC236}">
                <a16:creationId xmlns:a16="http://schemas.microsoft.com/office/drawing/2014/main" id="{C6F97FB0-5137-A50C-804E-58E86792D0D4}"/>
              </a:ext>
            </a:extLst>
          </p:cNvPr>
          <p:cNvSpPr>
            <a:spLocks noGrp="1"/>
          </p:cNvSpPr>
          <p:nvPr>
            <p:ph type="body" sz="quarter" idx="12" hasCustomPrompt="1"/>
          </p:nvPr>
        </p:nvSpPr>
        <p:spPr>
          <a:xfrm>
            <a:off x="2856708" y="4114652"/>
            <a:ext cx="6478584" cy="410241"/>
          </a:xfrm>
          <a:prstGeom prst="rect">
            <a:avLst/>
          </a:prstGeom>
        </p:spPr>
        <p:txBody>
          <a:bodyPr wrap="square">
            <a:spAutoFit/>
          </a:bodyPr>
          <a:lstStyle>
            <a:lvl1pPr marL="0" indent="0" algn="ctr">
              <a:buNone/>
              <a:defRPr sz="2000"/>
            </a:lvl1pPr>
          </a:lstStyle>
          <a:p>
            <a:pPr lvl="0"/>
            <a:r>
              <a:rPr lang="en-AU"/>
              <a:t>Placeholder name of the person</a:t>
            </a:r>
          </a:p>
        </p:txBody>
      </p:sp>
      <p:sp>
        <p:nvSpPr>
          <p:cNvPr id="12" name="TextBox 11">
            <a:extLst>
              <a:ext uri="{FF2B5EF4-FFF2-40B4-BE49-F238E27FC236}">
                <a16:creationId xmlns:a16="http://schemas.microsoft.com/office/drawing/2014/main" id="{7C8996AD-AA72-F02F-450C-3D76D0039577}"/>
              </a:ext>
            </a:extLst>
          </p:cNvPr>
          <p:cNvSpPr txBox="1"/>
          <p:nvPr userDrawn="1"/>
        </p:nvSpPr>
        <p:spPr>
          <a:xfrm>
            <a:off x="584034" y="45174"/>
            <a:ext cx="1092820" cy="3939540"/>
          </a:xfrm>
          <a:prstGeom prst="rect">
            <a:avLst/>
          </a:prstGeom>
          <a:noFill/>
        </p:spPr>
        <p:txBody>
          <a:bodyPr wrap="square" rtlCol="0">
            <a:spAutoFit/>
          </a:bodyPr>
          <a:lstStyle/>
          <a:p>
            <a:r>
              <a:rPr lang="en-AU" sz="25000">
                <a:solidFill>
                  <a:schemeClr val="accent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22275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EECBC-1ABD-55C9-0312-22852BB1D73F}"/>
              </a:ext>
            </a:extLst>
          </p:cNvPr>
          <p:cNvSpPr>
            <a:spLocks noGrp="1"/>
          </p:cNvSpPr>
          <p:nvPr>
            <p:ph type="title"/>
          </p:nvPr>
        </p:nvSpPr>
        <p:spPr>
          <a:xfrm>
            <a:off x="540000" y="642726"/>
            <a:ext cx="9371526" cy="1023235"/>
          </a:xfrm>
          <a:prstGeom prst="rect">
            <a:avLst/>
          </a:prstGeom>
        </p:spPr>
        <p:txBody>
          <a:bodyPr anchor="b">
            <a:noAutofit/>
          </a:bodyPr>
          <a:lstStyle>
            <a:lvl1pPr>
              <a:defRPr sz="4400"/>
            </a:lvl1pPr>
          </a:lstStyle>
          <a:p>
            <a:r>
              <a:rPr lang="en-US" dirty="0"/>
              <a:t>Click to edit Master title style</a:t>
            </a:r>
            <a:endParaRPr lang="en-AU" dirty="0"/>
          </a:p>
        </p:txBody>
      </p:sp>
    </p:spTree>
    <p:extLst>
      <p:ext uri="{BB962C8B-B14F-4D97-AF65-F5344CB8AC3E}">
        <p14:creationId xmlns:p14="http://schemas.microsoft.com/office/powerpoint/2010/main" val="2705895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B564EA-6132-84CA-86B0-23D0ECF50489}"/>
              </a:ext>
            </a:extLst>
          </p:cNvPr>
          <p:cNvSpPr txBox="1"/>
          <p:nvPr userDrawn="1"/>
        </p:nvSpPr>
        <p:spPr>
          <a:xfrm>
            <a:off x="554598" y="1607959"/>
            <a:ext cx="2934906" cy="1446550"/>
          </a:xfrm>
          <a:prstGeom prst="rect">
            <a:avLst/>
          </a:prstGeom>
          <a:noFill/>
        </p:spPr>
        <p:txBody>
          <a:bodyPr wrap="none" rtlCol="0">
            <a:spAutoFit/>
          </a:bodyPr>
          <a:lstStyle/>
          <a:p>
            <a:endParaRPr lang="en-AU" sz="4400" b="1" dirty="0"/>
          </a:p>
          <a:p>
            <a:r>
              <a:rPr lang="en-AU" sz="4400" b="1" dirty="0"/>
              <a:t>Contact us</a:t>
            </a:r>
          </a:p>
        </p:txBody>
      </p:sp>
      <p:pic>
        <p:nvPicPr>
          <p:cNvPr id="11" name="Graphic 10">
            <a:extLst>
              <a:ext uri="{FF2B5EF4-FFF2-40B4-BE49-F238E27FC236}">
                <a16:creationId xmlns:a16="http://schemas.microsoft.com/office/drawing/2014/main" id="{7A144472-146E-CF6D-8D1F-538FDE64316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396" y="3617901"/>
            <a:ext cx="321229" cy="321229"/>
          </a:xfrm>
          <a:prstGeom prst="rect">
            <a:avLst/>
          </a:prstGeom>
        </p:spPr>
      </p:pic>
      <p:sp>
        <p:nvSpPr>
          <p:cNvPr id="18" name="TextBox 17">
            <a:extLst>
              <a:ext uri="{FF2B5EF4-FFF2-40B4-BE49-F238E27FC236}">
                <a16:creationId xmlns:a16="http://schemas.microsoft.com/office/drawing/2014/main" id="{B0CA0BCE-E2F7-25E7-C382-BEA230CF24EB}"/>
              </a:ext>
            </a:extLst>
          </p:cNvPr>
          <p:cNvSpPr txBox="1"/>
          <p:nvPr userDrawn="1"/>
        </p:nvSpPr>
        <p:spPr>
          <a:xfrm>
            <a:off x="1222981" y="3439759"/>
            <a:ext cx="2457724" cy="584775"/>
          </a:xfrm>
          <a:prstGeom prst="rect">
            <a:avLst/>
          </a:prstGeom>
          <a:noFill/>
        </p:spPr>
        <p:txBody>
          <a:bodyPr wrap="none" rtlCol="0">
            <a:spAutoFit/>
          </a:bodyPr>
          <a:lstStyle/>
          <a:p>
            <a:r>
              <a:rPr lang="en-AU" sz="3200" b="0" dirty="0"/>
              <a:t>1300 600 007</a:t>
            </a:r>
          </a:p>
        </p:txBody>
      </p:sp>
      <p:sp>
        <p:nvSpPr>
          <p:cNvPr id="20" name="TextBox 19">
            <a:extLst>
              <a:ext uri="{FF2B5EF4-FFF2-40B4-BE49-F238E27FC236}">
                <a16:creationId xmlns:a16="http://schemas.microsoft.com/office/drawing/2014/main" id="{BE2525C1-2239-5F6C-ED4C-17914265D1A4}"/>
              </a:ext>
            </a:extLst>
          </p:cNvPr>
          <p:cNvSpPr txBox="1"/>
          <p:nvPr userDrawn="1"/>
        </p:nvSpPr>
        <p:spPr>
          <a:xfrm>
            <a:off x="1244423" y="4149123"/>
            <a:ext cx="6094140" cy="584775"/>
          </a:xfrm>
          <a:prstGeom prst="rect">
            <a:avLst/>
          </a:prstGeom>
          <a:noFill/>
        </p:spPr>
        <p:txBody>
          <a:bodyPr wrap="square">
            <a:spAutoFit/>
          </a:bodyPr>
          <a:lstStyle/>
          <a:p>
            <a:r>
              <a:rPr lang="en-AU" sz="3200"/>
              <a:t>caringathomeproject.com.au</a:t>
            </a:r>
          </a:p>
        </p:txBody>
      </p:sp>
      <p:sp>
        <p:nvSpPr>
          <p:cNvPr id="21" name="TextBox 20">
            <a:extLst>
              <a:ext uri="{FF2B5EF4-FFF2-40B4-BE49-F238E27FC236}">
                <a16:creationId xmlns:a16="http://schemas.microsoft.com/office/drawing/2014/main" id="{14314A85-70BA-8F74-6BCC-6FD8D07F4026}"/>
              </a:ext>
            </a:extLst>
          </p:cNvPr>
          <p:cNvSpPr txBox="1"/>
          <p:nvPr userDrawn="1"/>
        </p:nvSpPr>
        <p:spPr>
          <a:xfrm>
            <a:off x="1244423" y="4855206"/>
            <a:ext cx="6253658" cy="584775"/>
          </a:xfrm>
          <a:prstGeom prst="rect">
            <a:avLst/>
          </a:prstGeom>
          <a:noFill/>
        </p:spPr>
        <p:txBody>
          <a:bodyPr wrap="square">
            <a:spAutoFit/>
          </a:bodyPr>
          <a:lstStyle/>
          <a:p>
            <a:r>
              <a:rPr lang="en-AU" sz="3200" u="sng" dirty="0"/>
              <a:t>caringathome@health.qld.gov.au</a:t>
            </a:r>
          </a:p>
        </p:txBody>
      </p:sp>
      <p:pic>
        <p:nvPicPr>
          <p:cNvPr id="30" name="Picture 29" descr="A qr code on a white background&#10;&#10;Description automatically generated">
            <a:extLst>
              <a:ext uri="{FF2B5EF4-FFF2-40B4-BE49-F238E27FC236}">
                <a16:creationId xmlns:a16="http://schemas.microsoft.com/office/drawing/2014/main" id="{7457BC10-0654-807E-4A27-5469A760C6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91458" y="2700362"/>
            <a:ext cx="3045944" cy="3045944"/>
          </a:xfrm>
          <a:prstGeom prst="rect">
            <a:avLst/>
          </a:prstGeom>
          <a:ln>
            <a:noFill/>
          </a:ln>
        </p:spPr>
      </p:pic>
      <p:sp>
        <p:nvSpPr>
          <p:cNvPr id="4" name="Oval 3">
            <a:extLst>
              <a:ext uri="{FF2B5EF4-FFF2-40B4-BE49-F238E27FC236}">
                <a16:creationId xmlns:a16="http://schemas.microsoft.com/office/drawing/2014/main" id="{88C0F50C-0FD8-AB55-B930-2D29242EF800}"/>
              </a:ext>
            </a:extLst>
          </p:cNvPr>
          <p:cNvSpPr/>
          <p:nvPr userDrawn="1"/>
        </p:nvSpPr>
        <p:spPr>
          <a:xfrm>
            <a:off x="628740" y="3484613"/>
            <a:ext cx="495066" cy="49506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1BB83C27-9849-F5BB-0B22-9077815ED40A}"/>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07909" y="3579280"/>
            <a:ext cx="321229" cy="32122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A727F370-FBC3-5167-9E9D-16A152676264}"/>
              </a:ext>
            </a:extLst>
          </p:cNvPr>
          <p:cNvSpPr/>
          <p:nvPr userDrawn="1"/>
        </p:nvSpPr>
        <p:spPr>
          <a:xfrm>
            <a:off x="628740" y="4223334"/>
            <a:ext cx="495066" cy="49506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846758-F451-3038-EDEE-C424E9C49BBB}"/>
              </a:ext>
            </a:extLst>
          </p:cNvPr>
          <p:cNvSpPr/>
          <p:nvPr userDrawn="1"/>
        </p:nvSpPr>
        <p:spPr>
          <a:xfrm>
            <a:off x="646477" y="4962055"/>
            <a:ext cx="495066" cy="49506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2BF09F39-BC8F-4129-4B02-4B4E094D1BE5}"/>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25220" y="4320241"/>
            <a:ext cx="303918" cy="3039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167EF82-0531-E9C0-DCB8-1393D6FE1901}"/>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750707" y="5058961"/>
            <a:ext cx="303918" cy="3039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lose-up of a black background&#10;&#10;Description automatically generated">
            <a:extLst>
              <a:ext uri="{FF2B5EF4-FFF2-40B4-BE49-F238E27FC236}">
                <a16:creationId xmlns:a16="http://schemas.microsoft.com/office/drawing/2014/main" id="{3474FA62-E67B-AFF5-F784-C57BD6C2AEC0}"/>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887233" y="1109549"/>
            <a:ext cx="3645513" cy="996820"/>
          </a:xfrm>
          <a:prstGeom prst="rect">
            <a:avLst/>
          </a:prstGeom>
        </p:spPr>
      </p:pic>
    </p:spTree>
    <p:extLst>
      <p:ext uri="{BB962C8B-B14F-4D97-AF65-F5344CB8AC3E}">
        <p14:creationId xmlns:p14="http://schemas.microsoft.com/office/powerpoint/2010/main" val="590821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08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5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42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5" r:id="rId4"/>
    <p:sldLayoutId id="2147483654" r:id="rId5"/>
    <p:sldLayoutId id="2147483660" r:id="rId6"/>
    <p:sldLayoutId id="2147483658" r:id="rId7"/>
    <p:sldLayoutId id="2147483657" r:id="rId8"/>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caringathomeproject.com.au/for-health-professionals/online-education-modules" TargetMode="External"/><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player.vimeo.com/video/729856699?h=f25645966d&amp;amp;app_id=122963" TargetMode="Externa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aringathomeproject.com.a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hyperlink" Target="https://www.caringathomeproject.com.au/medicines-list-and-guidelines" TargetMode="Externa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C2F3E93-3E46-64DF-15B6-EEBF04744413}"/>
              </a:ext>
            </a:extLst>
          </p:cNvPr>
          <p:cNvSpPr>
            <a:spLocks noGrp="1"/>
          </p:cNvSpPr>
          <p:nvPr>
            <p:ph type="ctrTitle"/>
          </p:nvPr>
        </p:nvSpPr>
        <p:spPr>
          <a:xfrm>
            <a:off x="539750" y="1552575"/>
            <a:ext cx="9488170" cy="1854200"/>
          </a:xfrm>
        </p:spPr>
        <p:txBody>
          <a:bodyPr>
            <a:normAutofit/>
          </a:bodyPr>
          <a:lstStyle/>
          <a:p>
            <a:r>
              <a:rPr lang="en-AU"/>
              <a:t>Introducing caring@home resources</a:t>
            </a:r>
          </a:p>
        </p:txBody>
      </p:sp>
      <p:sp>
        <p:nvSpPr>
          <p:cNvPr id="15" name="Subtitle 14">
            <a:extLst>
              <a:ext uri="{FF2B5EF4-FFF2-40B4-BE49-F238E27FC236}">
                <a16:creationId xmlns:a16="http://schemas.microsoft.com/office/drawing/2014/main" id="{BCC354A5-7D79-621A-AA31-68FD53BC993E}"/>
              </a:ext>
            </a:extLst>
          </p:cNvPr>
          <p:cNvSpPr>
            <a:spLocks noGrp="1"/>
          </p:cNvSpPr>
          <p:nvPr>
            <p:ph type="subTitle" idx="1"/>
          </p:nvPr>
        </p:nvSpPr>
        <p:spPr>
          <a:xfrm>
            <a:off x="539750" y="3524250"/>
            <a:ext cx="9144000" cy="1428750"/>
          </a:xfrm>
        </p:spPr>
        <p:txBody>
          <a:bodyPr/>
          <a:lstStyle/>
          <a:p>
            <a:r>
              <a:rPr lang="en-AU"/>
              <a:t>Presented by:</a:t>
            </a:r>
          </a:p>
          <a:p>
            <a:r>
              <a:rPr lang="en-AU"/>
              <a:t>[Insert your name here]</a:t>
            </a:r>
          </a:p>
          <a:p>
            <a:r>
              <a:rPr lang="en-AU"/>
              <a:t>[Insert your organisation here]</a:t>
            </a:r>
          </a:p>
        </p:txBody>
      </p:sp>
      <p:pic>
        <p:nvPicPr>
          <p:cNvPr id="7" name="Picture 6" descr="A close-up of a logo&#10;&#10;Description automatically generated">
            <a:extLst>
              <a:ext uri="{FF2B5EF4-FFF2-40B4-BE49-F238E27FC236}">
                <a16:creationId xmlns:a16="http://schemas.microsoft.com/office/drawing/2014/main" id="{F0F690ED-2B53-2B49-D58E-DB507B3454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8160" y="5593080"/>
            <a:ext cx="3514090" cy="960884"/>
          </a:xfrm>
          <a:prstGeom prst="rect">
            <a:avLst/>
          </a:prstGeom>
        </p:spPr>
      </p:pic>
      <p:sp>
        <p:nvSpPr>
          <p:cNvPr id="8" name="TextBox 7">
            <a:extLst>
              <a:ext uri="{FF2B5EF4-FFF2-40B4-BE49-F238E27FC236}">
                <a16:creationId xmlns:a16="http://schemas.microsoft.com/office/drawing/2014/main" id="{133A9B71-874A-307B-42C7-93BA52B7C1A7}"/>
              </a:ext>
            </a:extLst>
          </p:cNvPr>
          <p:cNvSpPr txBox="1"/>
          <p:nvPr/>
        </p:nvSpPr>
        <p:spPr>
          <a:xfrm>
            <a:off x="539750" y="5877251"/>
            <a:ext cx="6324600" cy="523220"/>
          </a:xfrm>
          <a:prstGeom prst="rect">
            <a:avLst/>
          </a:prstGeom>
          <a:noFill/>
        </p:spPr>
        <p:txBody>
          <a:bodyPr wrap="square" rtlCol="0">
            <a:spAutoFit/>
          </a:bodyPr>
          <a:lstStyle/>
          <a:p>
            <a:r>
              <a:rPr lang="en-US" sz="1400"/>
              <a:t>caring@home is funded by the Australian Government and led by the Brisbane South Palliative Care Collaborative</a:t>
            </a:r>
          </a:p>
        </p:txBody>
      </p:sp>
    </p:spTree>
    <p:extLst>
      <p:ext uri="{BB962C8B-B14F-4D97-AF65-F5344CB8AC3E}">
        <p14:creationId xmlns:p14="http://schemas.microsoft.com/office/powerpoint/2010/main" val="3864684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870976"/>
            <a:ext cx="10943908" cy="701731"/>
          </a:xfrm>
        </p:spPr>
        <p:txBody>
          <a:bodyPr/>
          <a:lstStyle/>
          <a:p>
            <a:r>
              <a:rPr lang="en-AU" dirty="0"/>
              <a:t>Online education modules</a:t>
            </a:r>
          </a:p>
        </p:txBody>
      </p:sp>
      <p:sp>
        <p:nvSpPr>
          <p:cNvPr id="3" name="TextBox 2">
            <a:extLst>
              <a:ext uri="{FF2B5EF4-FFF2-40B4-BE49-F238E27FC236}">
                <a16:creationId xmlns:a16="http://schemas.microsoft.com/office/drawing/2014/main" id="{97CE7AF6-00B3-E633-3050-11D6EF402B07}"/>
              </a:ext>
            </a:extLst>
          </p:cNvPr>
          <p:cNvSpPr txBox="1"/>
          <p:nvPr/>
        </p:nvSpPr>
        <p:spPr>
          <a:xfrm>
            <a:off x="657156" y="1714496"/>
            <a:ext cx="5004729" cy="369332"/>
          </a:xfrm>
          <a:prstGeom prst="rect">
            <a:avLst/>
          </a:prstGeom>
          <a:noFill/>
        </p:spPr>
        <p:txBody>
          <a:bodyPr wrap="square" rtlCol="0">
            <a:spAutoFit/>
          </a:bodyPr>
          <a:lstStyle/>
          <a:p>
            <a:r>
              <a:rPr lang="en-AU" b="1">
                <a:solidFill>
                  <a:schemeClr val="accent1"/>
                </a:solidFill>
              </a:rPr>
              <a:t>FOR HEALTH PROFESSIONALS</a:t>
            </a:r>
          </a:p>
        </p:txBody>
      </p:sp>
      <p:sp>
        <p:nvSpPr>
          <p:cNvPr id="4" name="TextBox 3">
            <a:extLst>
              <a:ext uri="{FF2B5EF4-FFF2-40B4-BE49-F238E27FC236}">
                <a16:creationId xmlns:a16="http://schemas.microsoft.com/office/drawing/2014/main" id="{05EAC224-1F38-B187-CC69-EFF559FE9A6F}"/>
              </a:ext>
            </a:extLst>
          </p:cNvPr>
          <p:cNvSpPr txBox="1"/>
          <p:nvPr/>
        </p:nvSpPr>
        <p:spPr>
          <a:xfrm>
            <a:off x="657156" y="4035897"/>
            <a:ext cx="5271654" cy="369332"/>
          </a:xfrm>
          <a:prstGeom prst="rect">
            <a:avLst/>
          </a:prstGeom>
          <a:noFill/>
        </p:spPr>
        <p:txBody>
          <a:bodyPr wrap="square" rtlCol="0">
            <a:spAutoFit/>
          </a:bodyPr>
          <a:lstStyle/>
          <a:p>
            <a:r>
              <a:rPr lang="en-AU" b="1">
                <a:solidFill>
                  <a:schemeClr val="accent5"/>
                </a:solidFill>
              </a:rPr>
              <a:t>FOR ABORIGINAL HEALTH WORKERS</a:t>
            </a:r>
          </a:p>
        </p:txBody>
      </p:sp>
      <p:grpSp>
        <p:nvGrpSpPr>
          <p:cNvPr id="5" name="Group 4">
            <a:extLst>
              <a:ext uri="{FF2B5EF4-FFF2-40B4-BE49-F238E27FC236}">
                <a16:creationId xmlns:a16="http://schemas.microsoft.com/office/drawing/2014/main" id="{DDE7F73B-F94E-50B7-2C1B-CCBA1BE763A7}"/>
              </a:ext>
            </a:extLst>
          </p:cNvPr>
          <p:cNvGrpSpPr/>
          <p:nvPr/>
        </p:nvGrpSpPr>
        <p:grpSpPr>
          <a:xfrm>
            <a:off x="6625767" y="5261841"/>
            <a:ext cx="5144770" cy="899160"/>
            <a:chOff x="539750" y="4895601"/>
            <a:chExt cx="5144770" cy="899160"/>
          </a:xfrm>
        </p:grpSpPr>
        <p:sp>
          <p:nvSpPr>
            <p:cNvPr id="7" name="Rectangle 6">
              <a:extLst>
                <a:ext uri="{FF2B5EF4-FFF2-40B4-BE49-F238E27FC236}">
                  <a16:creationId xmlns:a16="http://schemas.microsoft.com/office/drawing/2014/main" id="{555B19EA-5788-05D7-B2DB-D61551063DD8}"/>
                </a:ext>
              </a:extLst>
            </p:cNvPr>
            <p:cNvSpPr/>
            <p:nvPr/>
          </p:nvSpPr>
          <p:spPr>
            <a:xfrm>
              <a:off x="539750" y="4895601"/>
              <a:ext cx="5144770" cy="899160"/>
            </a:xfrm>
            <a:prstGeom prst="rect">
              <a:avLst/>
            </a:prstGeom>
            <a:solidFill>
              <a:schemeClr val="accent4">
                <a:alpha val="23922"/>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8" name="TextBox 7">
              <a:extLst>
                <a:ext uri="{FF2B5EF4-FFF2-40B4-BE49-F238E27FC236}">
                  <a16:creationId xmlns:a16="http://schemas.microsoft.com/office/drawing/2014/main" id="{DB749233-F3D1-3DB3-6552-AD282795EB4F}"/>
                </a:ext>
              </a:extLst>
            </p:cNvPr>
            <p:cNvSpPr txBox="1"/>
            <p:nvPr/>
          </p:nvSpPr>
          <p:spPr>
            <a:xfrm>
              <a:off x="1401950" y="5092129"/>
              <a:ext cx="4096024" cy="461665"/>
            </a:xfrm>
            <a:prstGeom prst="rect">
              <a:avLst/>
            </a:prstGeom>
            <a:noFill/>
          </p:spPr>
          <p:txBody>
            <a:bodyPr wrap="square" rtlCol="0">
              <a:spAutoFit/>
            </a:bodyPr>
            <a:lstStyle/>
            <a:p>
              <a:r>
                <a:rPr lang="en-AU" sz="2400" dirty="0">
                  <a:hlinkClick r:id="rId3">
                    <a:extLst>
                      <a:ext uri="{A12FA001-AC4F-418D-AE19-62706E023703}">
                        <ahyp:hlinkClr xmlns:ahyp="http://schemas.microsoft.com/office/drawing/2018/hyperlinkcolor" val="tx"/>
                      </a:ext>
                    </a:extLst>
                  </a:hlinkClick>
                </a:rPr>
                <a:t>caringathomeproject.com.au</a:t>
              </a:r>
              <a:endParaRPr lang="en-AU" sz="2400" dirty="0"/>
            </a:p>
          </p:txBody>
        </p:sp>
        <p:sp>
          <p:nvSpPr>
            <p:cNvPr id="14" name="Oval 13">
              <a:extLst>
                <a:ext uri="{FF2B5EF4-FFF2-40B4-BE49-F238E27FC236}">
                  <a16:creationId xmlns:a16="http://schemas.microsoft.com/office/drawing/2014/main" id="{B69BC1C3-2977-A853-39BA-1C7F3FD852B3}"/>
                </a:ext>
              </a:extLst>
            </p:cNvPr>
            <p:cNvSpPr/>
            <p:nvPr/>
          </p:nvSpPr>
          <p:spPr>
            <a:xfrm>
              <a:off x="810404" y="5092129"/>
              <a:ext cx="495066" cy="49506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2" name="Picture 2">
            <a:extLst>
              <a:ext uri="{FF2B5EF4-FFF2-40B4-BE49-F238E27FC236}">
                <a16:creationId xmlns:a16="http://schemas.microsoft.com/office/drawing/2014/main" id="{874EFD81-2B1F-E3EB-A5FD-78D42B5E9C6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2984" y="5564932"/>
            <a:ext cx="281940" cy="2819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4FA8AEC-868C-72CA-E143-E433165535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5241" y="2145928"/>
            <a:ext cx="2850738" cy="1649225"/>
          </a:xfrm>
          <a:prstGeom prst="rect">
            <a:avLst/>
          </a:prstGeom>
          <a:ln w="3175">
            <a:solidFill>
              <a:schemeClr val="tx1"/>
            </a:solidFill>
          </a:ln>
        </p:spPr>
      </p:pic>
      <p:pic>
        <p:nvPicPr>
          <p:cNvPr id="9" name="Picture 8">
            <a:extLst>
              <a:ext uri="{FF2B5EF4-FFF2-40B4-BE49-F238E27FC236}">
                <a16:creationId xmlns:a16="http://schemas.microsoft.com/office/drawing/2014/main" id="{C8F5EFD6-08EA-1484-B774-4806C1CB99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7224" y="2151067"/>
            <a:ext cx="2850738" cy="1638949"/>
          </a:xfrm>
          <a:prstGeom prst="rect">
            <a:avLst/>
          </a:prstGeom>
          <a:ln w="3175">
            <a:solidFill>
              <a:schemeClr val="tx1"/>
            </a:solidFill>
          </a:ln>
        </p:spPr>
      </p:pic>
      <p:pic>
        <p:nvPicPr>
          <p:cNvPr id="10" name="Picture 9">
            <a:extLst>
              <a:ext uri="{FF2B5EF4-FFF2-40B4-BE49-F238E27FC236}">
                <a16:creationId xmlns:a16="http://schemas.microsoft.com/office/drawing/2014/main" id="{4306A6EE-ECBD-244C-95CC-DDC3FB13CE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9676" y="2151067"/>
            <a:ext cx="2810269" cy="1638949"/>
          </a:xfrm>
          <a:prstGeom prst="rect">
            <a:avLst/>
          </a:prstGeom>
          <a:ln w="3175">
            <a:solidFill>
              <a:schemeClr val="tx1"/>
            </a:solidFill>
          </a:ln>
        </p:spPr>
      </p:pic>
      <p:pic>
        <p:nvPicPr>
          <p:cNvPr id="11" name="Picture 10" descr="A group of people standing in front of a blue tent&#10;&#10;Description automatically generated">
            <a:extLst>
              <a:ext uri="{FF2B5EF4-FFF2-40B4-BE49-F238E27FC236}">
                <a16:creationId xmlns:a16="http://schemas.microsoft.com/office/drawing/2014/main" id="{D3BC0C51-724D-BB46-0006-9A404CC649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9676" y="4498756"/>
            <a:ext cx="2749191" cy="1643891"/>
          </a:xfrm>
          <a:prstGeom prst="rect">
            <a:avLst/>
          </a:prstGeom>
          <a:ln w="3175">
            <a:solidFill>
              <a:schemeClr val="accent3"/>
            </a:solidFill>
          </a:ln>
        </p:spPr>
      </p:pic>
    </p:spTree>
    <p:extLst>
      <p:ext uri="{BB962C8B-B14F-4D97-AF65-F5344CB8AC3E}">
        <p14:creationId xmlns:p14="http://schemas.microsoft.com/office/powerpoint/2010/main" val="2151997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39750" y="2728398"/>
            <a:ext cx="10944225" cy="701675"/>
          </a:xfrm>
        </p:spPr>
        <p:txBody>
          <a:bodyPr wrap="square">
            <a:spAutoFit/>
          </a:bodyPr>
          <a:lstStyle/>
          <a:p>
            <a:r>
              <a:rPr lang="en-AU"/>
              <a:t>Medicines</a:t>
            </a:r>
          </a:p>
        </p:txBody>
      </p:sp>
      <p:pic>
        <p:nvPicPr>
          <p:cNvPr id="3" name="Picture 2" descr="A phone with a screen showing a medical application&#10;&#10;Description automatically generated with medium confidence">
            <a:extLst>
              <a:ext uri="{FF2B5EF4-FFF2-40B4-BE49-F238E27FC236}">
                <a16:creationId xmlns:a16="http://schemas.microsoft.com/office/drawing/2014/main" id="{386C3363-70F9-BE5C-B674-FAA145EED7BC}"/>
              </a:ext>
            </a:extLst>
          </p:cNvPr>
          <p:cNvPicPr>
            <a:picLocks noChangeAspect="1"/>
          </p:cNvPicPr>
          <p:nvPr/>
        </p:nvPicPr>
        <p:blipFill>
          <a:blip r:embed="rId3" cstate="screen">
            <a:extLst>
              <a:ext uri="{28A0092B-C50C-407E-A947-70E740481C1C}">
                <a14:useLocalDpi xmlns:a14="http://schemas.microsoft.com/office/drawing/2010/main"/>
              </a:ext>
            </a:extLst>
          </a:blip>
          <a:srcRect l="10577"/>
          <a:stretch/>
        </p:blipFill>
        <p:spPr>
          <a:xfrm>
            <a:off x="4328159" y="522896"/>
            <a:ext cx="3366135" cy="5110533"/>
          </a:xfrm>
          <a:prstGeom prst="rect">
            <a:avLst/>
          </a:prstGeom>
        </p:spPr>
      </p:pic>
      <p:pic>
        <p:nvPicPr>
          <p:cNvPr id="4" name="Picture 3">
            <a:extLst>
              <a:ext uri="{FF2B5EF4-FFF2-40B4-BE49-F238E27FC236}">
                <a16:creationId xmlns:a16="http://schemas.microsoft.com/office/drawing/2014/main" id="{9BB9AFE1-EA5F-F459-C123-62BD2F5C0487}"/>
              </a:ext>
            </a:extLst>
          </p:cNvPr>
          <p:cNvPicPr>
            <a:picLocks noChangeAspect="1"/>
          </p:cNvPicPr>
          <p:nvPr/>
        </p:nvPicPr>
        <p:blipFill>
          <a:blip r:embed="rId4"/>
          <a:stretch>
            <a:fillRect/>
          </a:stretch>
        </p:blipFill>
        <p:spPr>
          <a:xfrm>
            <a:off x="7571024" y="881062"/>
            <a:ext cx="3073400" cy="4394200"/>
          </a:xfrm>
          <a:prstGeom prst="rect">
            <a:avLst/>
          </a:prstGeom>
          <a:ln w="3175">
            <a:solidFill>
              <a:schemeClr val="tx1"/>
            </a:solidFill>
          </a:ln>
        </p:spPr>
      </p:pic>
      <p:sp>
        <p:nvSpPr>
          <p:cNvPr id="15" name="TextBox 14">
            <a:extLst>
              <a:ext uri="{FF2B5EF4-FFF2-40B4-BE49-F238E27FC236}">
                <a16:creationId xmlns:a16="http://schemas.microsoft.com/office/drawing/2014/main" id="{9C43E937-4840-417C-66DC-28038FD5829B}"/>
              </a:ext>
            </a:extLst>
          </p:cNvPr>
          <p:cNvSpPr txBox="1"/>
          <p:nvPr/>
        </p:nvSpPr>
        <p:spPr>
          <a:xfrm>
            <a:off x="4665255" y="5463788"/>
            <a:ext cx="1960793" cy="369332"/>
          </a:xfrm>
          <a:prstGeom prst="rect">
            <a:avLst/>
          </a:prstGeom>
          <a:noFill/>
        </p:spPr>
        <p:txBody>
          <a:bodyPr wrap="none" rtlCol="0">
            <a:spAutoFit/>
          </a:bodyPr>
          <a:lstStyle/>
          <a:p>
            <a:pPr marL="285750" indent="-234950">
              <a:buClr>
                <a:schemeClr val="accent6"/>
              </a:buClr>
              <a:buFont typeface="Wingdings" pitchFamily="2" charset="2"/>
              <a:buChar char="§"/>
            </a:pPr>
            <a:r>
              <a:rPr lang="en-US"/>
              <a:t>palliMEDs app</a:t>
            </a:r>
          </a:p>
        </p:txBody>
      </p:sp>
      <p:sp>
        <p:nvSpPr>
          <p:cNvPr id="16" name="TextBox 15">
            <a:extLst>
              <a:ext uri="{FF2B5EF4-FFF2-40B4-BE49-F238E27FC236}">
                <a16:creationId xmlns:a16="http://schemas.microsoft.com/office/drawing/2014/main" id="{E07F9BD4-97B7-9DBC-1781-1C10ED42B113}"/>
              </a:ext>
            </a:extLst>
          </p:cNvPr>
          <p:cNvSpPr txBox="1"/>
          <p:nvPr/>
        </p:nvSpPr>
        <p:spPr>
          <a:xfrm>
            <a:off x="7374254" y="5463788"/>
            <a:ext cx="3921761" cy="646331"/>
          </a:xfrm>
          <a:prstGeom prst="rect">
            <a:avLst/>
          </a:prstGeom>
          <a:noFill/>
        </p:spPr>
        <p:txBody>
          <a:bodyPr wrap="square" rtlCol="0">
            <a:spAutoFit/>
          </a:bodyPr>
          <a:lstStyle/>
          <a:p>
            <a:pPr marL="285750" indent="-234950">
              <a:buClr>
                <a:schemeClr val="accent6"/>
              </a:buClr>
              <a:buFont typeface="Wingdings" pitchFamily="2" charset="2"/>
              <a:buChar char="§"/>
            </a:pPr>
            <a:r>
              <a:rPr lang="en-US" dirty="0"/>
              <a:t>National Core Community Palliative Care Medicines List</a:t>
            </a:r>
          </a:p>
        </p:txBody>
      </p:sp>
    </p:spTree>
    <p:extLst>
      <p:ext uri="{BB962C8B-B14F-4D97-AF65-F5344CB8AC3E}">
        <p14:creationId xmlns:p14="http://schemas.microsoft.com/office/powerpoint/2010/main" val="1570946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8712CD8-C814-7C07-9B9F-1F5B1EC7203B}"/>
              </a:ext>
            </a:extLst>
          </p:cNvPr>
          <p:cNvSpPr>
            <a:spLocks noGrp="1"/>
          </p:cNvSpPr>
          <p:nvPr>
            <p:ph type="title"/>
          </p:nvPr>
        </p:nvSpPr>
        <p:spPr>
          <a:xfrm>
            <a:off x="539751" y="2728398"/>
            <a:ext cx="3594368" cy="1311128"/>
          </a:xfrm>
        </p:spPr>
        <p:txBody>
          <a:bodyPr wrap="square">
            <a:spAutoFit/>
          </a:bodyPr>
          <a:lstStyle/>
          <a:p>
            <a:r>
              <a:rPr lang="en-AU"/>
              <a:t>PELP</a:t>
            </a:r>
            <a:br>
              <a:rPr lang="en-AU"/>
            </a:br>
            <a:r>
              <a:rPr lang="en-AU"/>
              <a:t>Framework</a:t>
            </a:r>
          </a:p>
        </p:txBody>
      </p:sp>
      <p:pic>
        <p:nvPicPr>
          <p:cNvPr id="2" name="Picture 1">
            <a:extLst>
              <a:ext uri="{FF2B5EF4-FFF2-40B4-BE49-F238E27FC236}">
                <a16:creationId xmlns:a16="http://schemas.microsoft.com/office/drawing/2014/main" id="{9FC25989-3F78-365E-931C-F12ECF043E97}"/>
              </a:ext>
            </a:extLst>
          </p:cNvPr>
          <p:cNvPicPr>
            <a:picLocks noChangeAspect="1"/>
          </p:cNvPicPr>
          <p:nvPr/>
        </p:nvPicPr>
        <p:blipFill>
          <a:blip r:embed="rId3"/>
          <a:stretch>
            <a:fillRect/>
          </a:stretch>
        </p:blipFill>
        <p:spPr>
          <a:xfrm>
            <a:off x="5015345" y="997641"/>
            <a:ext cx="6439897" cy="4557917"/>
          </a:xfrm>
          <a:prstGeom prst="rect">
            <a:avLst/>
          </a:prstGeom>
          <a:ln w="3175">
            <a:solidFill>
              <a:schemeClr val="accent3"/>
            </a:solidFill>
          </a:ln>
        </p:spPr>
      </p:pic>
    </p:spTree>
    <p:extLst>
      <p:ext uri="{BB962C8B-B14F-4D97-AF65-F5344CB8AC3E}">
        <p14:creationId xmlns:p14="http://schemas.microsoft.com/office/powerpoint/2010/main" val="2187924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8712CD8-C814-7C07-9B9F-1F5B1EC7203B}"/>
              </a:ext>
            </a:extLst>
          </p:cNvPr>
          <p:cNvSpPr>
            <a:spLocks noGrp="1"/>
          </p:cNvSpPr>
          <p:nvPr>
            <p:ph type="title"/>
          </p:nvPr>
        </p:nvSpPr>
        <p:spPr>
          <a:xfrm>
            <a:off x="539751" y="2728398"/>
            <a:ext cx="3594368" cy="2529923"/>
          </a:xfrm>
        </p:spPr>
        <p:txBody>
          <a:bodyPr wrap="square">
            <a:spAutoFit/>
          </a:bodyPr>
          <a:lstStyle/>
          <a:p>
            <a:r>
              <a:rPr lang="en-AU" dirty="0"/>
              <a:t>Terminal care planning checklist</a:t>
            </a:r>
          </a:p>
        </p:txBody>
      </p:sp>
      <p:graphicFrame>
        <p:nvGraphicFramePr>
          <p:cNvPr id="3" name="Object 2">
            <a:extLst>
              <a:ext uri="{FF2B5EF4-FFF2-40B4-BE49-F238E27FC236}">
                <a16:creationId xmlns:a16="http://schemas.microsoft.com/office/drawing/2014/main" id="{546F835C-41EB-5FDE-07EE-77B1421867E7}"/>
              </a:ext>
            </a:extLst>
          </p:cNvPr>
          <p:cNvGraphicFramePr>
            <a:graphicFrameLocks noChangeAspect="1"/>
          </p:cNvGraphicFramePr>
          <p:nvPr>
            <p:extLst>
              <p:ext uri="{D42A27DB-BD31-4B8C-83A1-F6EECF244321}">
                <p14:modId xmlns:p14="http://schemas.microsoft.com/office/powerpoint/2010/main" val="3918083336"/>
              </p:ext>
            </p:extLst>
          </p:nvPr>
        </p:nvGraphicFramePr>
        <p:xfrm>
          <a:off x="5607050" y="106363"/>
          <a:ext cx="4533900" cy="6415087"/>
        </p:xfrm>
        <a:graphic>
          <a:graphicData uri="http://schemas.openxmlformats.org/presentationml/2006/ole">
            <mc:AlternateContent xmlns:mc="http://schemas.openxmlformats.org/markup-compatibility/2006">
              <mc:Choice xmlns:v="urn:schemas-microsoft-com:vml" Requires="v">
                <p:oleObj name="Acrobat Document" r:id="rId3" imgW="4533723" imgH="6415694" progId="AcroExch.Document.2020">
                  <p:embed/>
                </p:oleObj>
              </mc:Choice>
              <mc:Fallback>
                <p:oleObj name="Acrobat Document" r:id="rId3" imgW="4533723" imgH="6415694" progId="AcroExch.Document.2020">
                  <p:embed/>
                  <p:pic>
                    <p:nvPicPr>
                      <p:cNvPr id="0" name=""/>
                      <p:cNvPicPr/>
                      <p:nvPr/>
                    </p:nvPicPr>
                    <p:blipFill>
                      <a:blip r:embed="rId4"/>
                      <a:stretch>
                        <a:fillRect/>
                      </a:stretch>
                    </p:blipFill>
                    <p:spPr>
                      <a:xfrm>
                        <a:off x="5607050" y="106363"/>
                        <a:ext cx="4533900" cy="6415087"/>
                      </a:xfrm>
                      <a:prstGeom prst="rect">
                        <a:avLst/>
                      </a:prstGeom>
                      <a:ln>
                        <a:solidFill>
                          <a:schemeClr val="bg1">
                            <a:lumMod val="85000"/>
                          </a:schemeClr>
                        </a:solidFill>
                      </a:ln>
                    </p:spPr>
                  </p:pic>
                </p:oleObj>
              </mc:Fallback>
            </mc:AlternateContent>
          </a:graphicData>
        </a:graphic>
      </p:graphicFrame>
    </p:spTree>
    <p:extLst>
      <p:ext uri="{BB962C8B-B14F-4D97-AF65-F5344CB8AC3E}">
        <p14:creationId xmlns:p14="http://schemas.microsoft.com/office/powerpoint/2010/main" val="2087498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p:txBody>
          <a:bodyPr wrap="square">
            <a:spAutoFit/>
          </a:bodyPr>
          <a:lstStyle/>
          <a:p>
            <a:r>
              <a:rPr lang="en-AU"/>
              <a:t>A guide for health professionals</a:t>
            </a:r>
          </a:p>
        </p:txBody>
      </p:sp>
      <p:pic>
        <p:nvPicPr>
          <p:cNvPr id="10" name="Picture 9" descr="A group of colorful houses&#10;&#10;Description automatically generated">
            <a:extLst>
              <a:ext uri="{FF2B5EF4-FFF2-40B4-BE49-F238E27FC236}">
                <a16:creationId xmlns:a16="http://schemas.microsoft.com/office/drawing/2014/main" id="{2DD2B537-283B-2158-1D92-AA5CA42DB4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7619" y="4587240"/>
            <a:ext cx="1673861" cy="1673861"/>
          </a:xfrm>
          <a:prstGeom prst="rect">
            <a:avLst/>
          </a:prstGeom>
        </p:spPr>
      </p:pic>
      <p:sp>
        <p:nvSpPr>
          <p:cNvPr id="11" name="TextBox 10">
            <a:extLst>
              <a:ext uri="{FF2B5EF4-FFF2-40B4-BE49-F238E27FC236}">
                <a16:creationId xmlns:a16="http://schemas.microsoft.com/office/drawing/2014/main" id="{AC8D0D08-2BCB-265B-6F67-F7AB3A0D3B7C}"/>
              </a:ext>
            </a:extLst>
          </p:cNvPr>
          <p:cNvSpPr txBox="1"/>
          <p:nvPr/>
        </p:nvSpPr>
        <p:spPr>
          <a:xfrm>
            <a:off x="7038953" y="2270760"/>
            <a:ext cx="3921761" cy="923330"/>
          </a:xfrm>
          <a:prstGeom prst="rect">
            <a:avLst/>
          </a:prstGeom>
          <a:noFill/>
        </p:spPr>
        <p:txBody>
          <a:bodyPr wrap="square" rtlCol="0">
            <a:spAutoFit/>
          </a:bodyPr>
          <a:lstStyle/>
          <a:p>
            <a:pPr marL="285750" indent="-285750">
              <a:buClr>
                <a:schemeClr val="accent5"/>
              </a:buClr>
              <a:buFont typeface="Wingdings" pitchFamily="2" charset="2"/>
              <a:buChar char="§"/>
            </a:pPr>
            <a:r>
              <a:rPr lang="en-US"/>
              <a:t>Managing palliative care symptoms: </a:t>
            </a:r>
            <a:r>
              <a:rPr lang="en-US" i="1"/>
              <a:t>A guide for health professionals</a:t>
            </a:r>
            <a:endParaRPr lang="en-US"/>
          </a:p>
        </p:txBody>
      </p:sp>
      <p:pic>
        <p:nvPicPr>
          <p:cNvPr id="5" name="Picture 4">
            <a:extLst>
              <a:ext uri="{FF2B5EF4-FFF2-40B4-BE49-F238E27FC236}">
                <a16:creationId xmlns:a16="http://schemas.microsoft.com/office/drawing/2014/main" id="{5AA47CA2-891E-1782-17AB-9852F3158B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827" y="2080466"/>
            <a:ext cx="2664813" cy="3740090"/>
          </a:xfrm>
          <a:prstGeom prst="rect">
            <a:avLst/>
          </a:prstGeom>
          <a:ln w="3175">
            <a:solidFill>
              <a:schemeClr val="tx1"/>
            </a:solidFill>
          </a:ln>
        </p:spPr>
      </p:pic>
      <p:pic>
        <p:nvPicPr>
          <p:cNvPr id="6" name="Picture 5" descr="Table&#10;&#10;Description automatically generated with medium confidence">
            <a:extLst>
              <a:ext uri="{FF2B5EF4-FFF2-40B4-BE49-F238E27FC236}">
                <a16:creationId xmlns:a16="http://schemas.microsoft.com/office/drawing/2014/main" id="{5E7C0D1B-7C9A-B2C2-DC24-463D68EDD7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3414" y="2080466"/>
            <a:ext cx="2664814" cy="3740090"/>
          </a:xfrm>
          <a:prstGeom prst="rect">
            <a:avLst/>
          </a:prstGeom>
          <a:ln w="3175">
            <a:solidFill>
              <a:schemeClr val="tx1"/>
            </a:solidFill>
          </a:ln>
        </p:spPr>
      </p:pic>
    </p:spTree>
    <p:extLst>
      <p:ext uri="{BB962C8B-B14F-4D97-AF65-F5344CB8AC3E}">
        <p14:creationId xmlns:p14="http://schemas.microsoft.com/office/powerpoint/2010/main" val="2623170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99E67A-51C4-BEF3-C6BF-8B6E376B6763}"/>
              </a:ext>
            </a:extLst>
          </p:cNvPr>
          <p:cNvSpPr>
            <a:spLocks noGrp="1"/>
          </p:cNvSpPr>
          <p:nvPr>
            <p:ph sz="half" idx="1"/>
          </p:nvPr>
        </p:nvSpPr>
        <p:spPr>
          <a:xfrm>
            <a:off x="537901" y="1735154"/>
            <a:ext cx="6002338" cy="441301"/>
          </a:xfrm>
        </p:spPr>
        <p:txBody>
          <a:bodyPr>
            <a:normAutofit lnSpcReduction="10000"/>
          </a:bodyPr>
          <a:lstStyle/>
          <a:p>
            <a:pPr marL="0" indent="0">
              <a:buNone/>
            </a:pPr>
            <a:r>
              <a:rPr lang="en-AU" sz="2400"/>
              <a:t>Easier access to caring@home resources</a:t>
            </a:r>
          </a:p>
        </p:txBody>
      </p:sp>
      <p:pic>
        <p:nvPicPr>
          <p:cNvPr id="5" name="Picture 4">
            <a:extLst>
              <a:ext uri="{FF2B5EF4-FFF2-40B4-BE49-F238E27FC236}">
                <a16:creationId xmlns:a16="http://schemas.microsoft.com/office/drawing/2014/main" id="{93A9E1B1-5223-4054-83A9-335ED2F82B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5559" y="2361399"/>
            <a:ext cx="992361" cy="1008900"/>
          </a:xfrm>
          <a:prstGeom prst="rect">
            <a:avLst/>
          </a:prstGeom>
        </p:spPr>
      </p:pic>
      <p:pic>
        <p:nvPicPr>
          <p:cNvPr id="9" name="Picture 8">
            <a:extLst>
              <a:ext uri="{FF2B5EF4-FFF2-40B4-BE49-F238E27FC236}">
                <a16:creationId xmlns:a16="http://schemas.microsoft.com/office/drawing/2014/main" id="{54B6D5AE-225E-777E-35F2-E92332664637}"/>
              </a:ext>
            </a:extLst>
          </p:cNvPr>
          <p:cNvPicPr>
            <a:picLocks noChangeAspect="1"/>
          </p:cNvPicPr>
          <p:nvPr/>
        </p:nvPicPr>
        <p:blipFill>
          <a:blip r:embed="rId3"/>
          <a:stretch>
            <a:fillRect/>
          </a:stretch>
        </p:blipFill>
        <p:spPr>
          <a:xfrm>
            <a:off x="6169025" y="2324736"/>
            <a:ext cx="1133475" cy="1123950"/>
          </a:xfrm>
          <a:prstGeom prst="rect">
            <a:avLst/>
          </a:prstGeom>
        </p:spPr>
      </p:pic>
      <p:sp>
        <p:nvSpPr>
          <p:cNvPr id="10" name="TextBox 9">
            <a:extLst>
              <a:ext uri="{FF2B5EF4-FFF2-40B4-BE49-F238E27FC236}">
                <a16:creationId xmlns:a16="http://schemas.microsoft.com/office/drawing/2014/main" id="{FC051E51-ABFD-AE8B-97A2-A9946E20562A}"/>
              </a:ext>
            </a:extLst>
          </p:cNvPr>
          <p:cNvSpPr txBox="1"/>
          <p:nvPr/>
        </p:nvSpPr>
        <p:spPr>
          <a:xfrm>
            <a:off x="577159" y="3587183"/>
            <a:ext cx="5074133" cy="2308324"/>
          </a:xfrm>
          <a:prstGeom prst="rect">
            <a:avLst/>
          </a:prstGeom>
          <a:noFill/>
        </p:spPr>
        <p:txBody>
          <a:bodyPr wrap="square" rtlCol="0">
            <a:spAutoFit/>
          </a:bodyPr>
          <a:lstStyle/>
          <a:p>
            <a:r>
              <a:rPr lang="en-AU" sz="1600"/>
              <a:t>The caring@home Indigenous app is free and supports health professionals providing palliative care to an Aboriginal and/or Torres Strait Islander person who has chosen to be cared for at home. It allows health professionals to:</a:t>
            </a:r>
          </a:p>
          <a:p>
            <a:pPr marL="285750" indent="-285750">
              <a:buFont typeface="Arial" panose="020B0604020202020204" pitchFamily="34" charset="0"/>
              <a:buChar char="•"/>
            </a:pPr>
            <a:r>
              <a:rPr lang="en-AU" sz="1600"/>
              <a:t>Easily view</a:t>
            </a:r>
          </a:p>
          <a:p>
            <a:pPr marL="285750" indent="-285750">
              <a:buFont typeface="Arial" panose="020B0604020202020204" pitchFamily="34" charset="0"/>
              <a:buChar char="•"/>
            </a:pPr>
            <a:r>
              <a:rPr lang="en-AU" sz="1600"/>
              <a:t>Download or print</a:t>
            </a:r>
          </a:p>
          <a:p>
            <a:pPr marL="285750" indent="-285750">
              <a:buFont typeface="Arial" panose="020B0604020202020204" pitchFamily="34" charset="0"/>
              <a:buChar char="•"/>
            </a:pPr>
            <a:r>
              <a:rPr lang="en-US" sz="1600"/>
              <a:t>Access tailored, best-practice, culturally appropriate resources</a:t>
            </a:r>
            <a:r>
              <a:rPr lang="en-AU" sz="1600"/>
              <a:t>.</a:t>
            </a:r>
          </a:p>
        </p:txBody>
      </p:sp>
      <p:sp>
        <p:nvSpPr>
          <p:cNvPr id="12" name="TextBox 11">
            <a:extLst>
              <a:ext uri="{FF2B5EF4-FFF2-40B4-BE49-F238E27FC236}">
                <a16:creationId xmlns:a16="http://schemas.microsoft.com/office/drawing/2014/main" id="{B5FB8661-E19A-EA1C-7BD7-833A744716A4}"/>
              </a:ext>
            </a:extLst>
          </p:cNvPr>
          <p:cNvSpPr txBox="1"/>
          <p:nvPr/>
        </p:nvSpPr>
        <p:spPr>
          <a:xfrm>
            <a:off x="6169025" y="3587183"/>
            <a:ext cx="5074133" cy="2308324"/>
          </a:xfrm>
          <a:prstGeom prst="rect">
            <a:avLst/>
          </a:prstGeom>
          <a:noFill/>
        </p:spPr>
        <p:txBody>
          <a:bodyPr wrap="square" rtlCol="0">
            <a:spAutoFit/>
          </a:bodyPr>
          <a:lstStyle/>
          <a:p>
            <a:r>
              <a:rPr lang="en-AU" sz="1600"/>
              <a:t>The caring@home app assists health professionals supporting families and carers to help manage symptoms of a palliative care patient who chooses to be cared for, and die, at home if possible. It gives easy and quick access to resources for:</a:t>
            </a:r>
          </a:p>
          <a:p>
            <a:pPr marL="285750" indent="-285750">
              <a:buFont typeface="Arial" panose="020B0604020202020204" pitchFamily="34" charset="0"/>
              <a:buChar char="•"/>
            </a:pPr>
            <a:r>
              <a:rPr lang="en-AU" sz="1600"/>
              <a:t>Carers, in English and nine other languages (including training videos)</a:t>
            </a:r>
          </a:p>
          <a:p>
            <a:pPr marL="285750" indent="-285750">
              <a:buFont typeface="Arial" panose="020B0604020202020204" pitchFamily="34" charset="0"/>
              <a:buChar char="•"/>
            </a:pPr>
            <a:r>
              <a:rPr lang="en-AU" sz="1600"/>
              <a:t>Health professionals, and</a:t>
            </a:r>
          </a:p>
          <a:p>
            <a:pPr marL="285750" indent="-285750">
              <a:buFont typeface="Arial" panose="020B0604020202020204" pitchFamily="34" charset="0"/>
              <a:buChar char="•"/>
            </a:pPr>
            <a:r>
              <a:rPr lang="en-AU" sz="1600"/>
              <a:t>Clinical services.</a:t>
            </a:r>
          </a:p>
        </p:txBody>
      </p:sp>
      <p:sp>
        <p:nvSpPr>
          <p:cNvPr id="13" name="TextBox 12">
            <a:extLst>
              <a:ext uri="{FF2B5EF4-FFF2-40B4-BE49-F238E27FC236}">
                <a16:creationId xmlns:a16="http://schemas.microsoft.com/office/drawing/2014/main" id="{5AD6E5E3-2F4E-5258-2FD5-7D3B09D81272}"/>
              </a:ext>
            </a:extLst>
          </p:cNvPr>
          <p:cNvSpPr txBox="1"/>
          <p:nvPr/>
        </p:nvSpPr>
        <p:spPr>
          <a:xfrm>
            <a:off x="1732435" y="2527876"/>
            <a:ext cx="3001781" cy="707886"/>
          </a:xfrm>
          <a:prstGeom prst="rect">
            <a:avLst/>
          </a:prstGeom>
          <a:noFill/>
        </p:spPr>
        <p:txBody>
          <a:bodyPr wrap="square">
            <a:spAutoFit/>
          </a:bodyPr>
          <a:lstStyle/>
          <a:p>
            <a:pPr>
              <a:spcAft>
                <a:spcPts val="600"/>
              </a:spcAft>
            </a:pPr>
            <a:r>
              <a:rPr lang="en-AU" sz="2000" b="1"/>
              <a:t>caring@home Indigenous app</a:t>
            </a:r>
          </a:p>
        </p:txBody>
      </p:sp>
      <p:sp>
        <p:nvSpPr>
          <p:cNvPr id="15" name="TextBox 14">
            <a:extLst>
              <a:ext uri="{FF2B5EF4-FFF2-40B4-BE49-F238E27FC236}">
                <a16:creationId xmlns:a16="http://schemas.microsoft.com/office/drawing/2014/main" id="{E1F0FDA6-FBDD-9844-E864-3A42058669CB}"/>
              </a:ext>
            </a:extLst>
          </p:cNvPr>
          <p:cNvSpPr txBox="1"/>
          <p:nvPr/>
        </p:nvSpPr>
        <p:spPr>
          <a:xfrm>
            <a:off x="7442670" y="2527876"/>
            <a:ext cx="1926807" cy="707886"/>
          </a:xfrm>
          <a:prstGeom prst="rect">
            <a:avLst/>
          </a:prstGeom>
          <a:noFill/>
        </p:spPr>
        <p:txBody>
          <a:bodyPr wrap="square">
            <a:spAutoFit/>
          </a:bodyPr>
          <a:lstStyle/>
          <a:p>
            <a:pPr>
              <a:spcAft>
                <a:spcPts val="600"/>
              </a:spcAft>
            </a:pPr>
            <a:r>
              <a:rPr lang="en-AU" sz="2000" b="1"/>
              <a:t>caring@home app</a:t>
            </a:r>
          </a:p>
        </p:txBody>
      </p:sp>
      <p:sp>
        <p:nvSpPr>
          <p:cNvPr id="16" name="Title 1">
            <a:extLst>
              <a:ext uri="{FF2B5EF4-FFF2-40B4-BE49-F238E27FC236}">
                <a16:creationId xmlns:a16="http://schemas.microsoft.com/office/drawing/2014/main" id="{FB8F4064-3438-AE93-C710-BEBEB817541E}"/>
              </a:ext>
            </a:extLst>
          </p:cNvPr>
          <p:cNvSpPr txBox="1">
            <a:spLocks/>
          </p:cNvSpPr>
          <p:nvPr/>
        </p:nvSpPr>
        <p:spPr>
          <a:xfrm>
            <a:off x="539750" y="872553"/>
            <a:ext cx="9668552" cy="701731"/>
          </a:xfrm>
          <a:prstGeom prst="rect">
            <a:avLst/>
          </a:prstGeom>
        </p:spPr>
        <p:txBody>
          <a:bodyPr wrap="square" anchor="t">
            <a:sp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AU"/>
              <a:t>caring@home apps</a:t>
            </a:r>
          </a:p>
        </p:txBody>
      </p:sp>
    </p:spTree>
    <p:extLst>
      <p:ext uri="{BB962C8B-B14F-4D97-AF65-F5344CB8AC3E}">
        <p14:creationId xmlns:p14="http://schemas.microsoft.com/office/powerpoint/2010/main" val="33080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870976"/>
            <a:ext cx="7307614" cy="1311128"/>
          </a:xfrm>
          <a:prstGeom prst="rect">
            <a:avLst/>
          </a:prstGeom>
        </p:spPr>
        <p:txBody>
          <a:bodyPr/>
          <a:lstStyle/>
          <a:p>
            <a:r>
              <a:rPr lang="en-AU"/>
              <a:t>Resources for carers/ families</a:t>
            </a:r>
          </a:p>
        </p:txBody>
      </p:sp>
      <p:sp>
        <p:nvSpPr>
          <p:cNvPr id="5" name="Content Placeholder 4">
            <a:extLst>
              <a:ext uri="{FF2B5EF4-FFF2-40B4-BE49-F238E27FC236}">
                <a16:creationId xmlns:a16="http://schemas.microsoft.com/office/drawing/2014/main" id="{697A6C9C-B752-DDB4-A7A1-D9FC08B2CCEE}"/>
              </a:ext>
            </a:extLst>
          </p:cNvPr>
          <p:cNvSpPr>
            <a:spLocks noGrp="1"/>
          </p:cNvSpPr>
          <p:nvPr>
            <p:ph sz="half" idx="1"/>
          </p:nvPr>
        </p:nvSpPr>
        <p:spPr>
          <a:xfrm>
            <a:off x="540000" y="2273643"/>
            <a:ext cx="7034692" cy="3576011"/>
          </a:xfrm>
          <a:prstGeom prst="rect">
            <a:avLst/>
          </a:prstGeom>
        </p:spPr>
        <p:txBody>
          <a:bodyPr>
            <a:noAutofit/>
          </a:bodyPr>
          <a:lstStyle/>
          <a:p>
            <a:pPr marL="285750" indent="-285750">
              <a:buFont typeface="Arial" panose="020B0604020202020204" pitchFamily="34" charset="0"/>
              <a:buChar char="•"/>
            </a:pPr>
            <a:r>
              <a:rPr lang="en-AU" sz="2400"/>
              <a:t>Community Palliative Care Resources Box</a:t>
            </a:r>
          </a:p>
          <a:p>
            <a:pPr marL="285750" indent="-285750">
              <a:buFont typeface="Arial" panose="020B0604020202020204" pitchFamily="34" charset="0"/>
              <a:buChar char="•"/>
            </a:pPr>
            <a:r>
              <a:rPr lang="en-AU" sz="2400"/>
              <a:t>Resources for culturally and linguistically diverse communities (CALD) in 9 languages</a:t>
            </a:r>
          </a:p>
          <a:p>
            <a:pPr marL="285750" indent="-285750">
              <a:buFont typeface="Arial" panose="020B0604020202020204" pitchFamily="34" charset="0"/>
              <a:buChar char="•"/>
            </a:pPr>
            <a:r>
              <a:rPr lang="en-AU" sz="2400"/>
              <a:t>Resources for Aboriginal and Torres Strait Islander families packaged as the </a:t>
            </a:r>
            <a:r>
              <a:rPr lang="en-AU" sz="2400" b="1"/>
              <a:t>Palliative Care Clinic Box</a:t>
            </a:r>
          </a:p>
          <a:p>
            <a:pPr marL="285750" indent="-285750">
              <a:buFont typeface="Arial" panose="020B0604020202020204" pitchFamily="34" charset="0"/>
              <a:buChar char="•"/>
            </a:pPr>
            <a:r>
              <a:rPr lang="en-AU" sz="2400"/>
              <a:t>Standard resources </a:t>
            </a:r>
            <a:r>
              <a:rPr lang="en-AU" sz="2400">
                <a:solidFill>
                  <a:schemeClr val="bg1">
                    <a:lumMod val="50000"/>
                  </a:schemeClr>
                </a:solidFill>
              </a:rPr>
              <a:t>(only available via download from the website)</a:t>
            </a:r>
            <a:endParaRPr lang="en-AU" sz="1800" kern="10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7D475D7-44CF-40CB-DBBF-2E4E7A17FCAF}"/>
              </a:ext>
            </a:extLst>
          </p:cNvPr>
          <p:cNvSpPr txBox="1"/>
          <p:nvPr/>
        </p:nvSpPr>
        <p:spPr>
          <a:xfrm>
            <a:off x="8402587" y="383247"/>
            <a:ext cx="3465612" cy="646331"/>
          </a:xfrm>
          <a:prstGeom prst="rect">
            <a:avLst/>
          </a:prstGeom>
          <a:noFill/>
        </p:spPr>
        <p:txBody>
          <a:bodyPr wrap="square" rtlCol="0">
            <a:spAutoFit/>
          </a:bodyPr>
          <a:lstStyle/>
          <a:p>
            <a:pPr marL="285750" indent="-285750">
              <a:buClr>
                <a:schemeClr val="accent1"/>
              </a:buClr>
              <a:buFont typeface="Wingdings" pitchFamily="2" charset="2"/>
              <a:buChar char="§"/>
            </a:pPr>
            <a:r>
              <a:rPr lang="en-US" b="1">
                <a:solidFill>
                  <a:schemeClr val="accent1"/>
                </a:solidFill>
              </a:rPr>
              <a:t>NEW</a:t>
            </a:r>
            <a:r>
              <a:rPr lang="en-US"/>
              <a:t> Community Palliative Care Resources Box</a:t>
            </a:r>
          </a:p>
        </p:txBody>
      </p:sp>
      <p:sp>
        <p:nvSpPr>
          <p:cNvPr id="12" name="TextBox 11">
            <a:extLst>
              <a:ext uri="{FF2B5EF4-FFF2-40B4-BE49-F238E27FC236}">
                <a16:creationId xmlns:a16="http://schemas.microsoft.com/office/drawing/2014/main" id="{89888620-12FF-9CD1-777C-76ACCE6A62CA}"/>
              </a:ext>
            </a:extLst>
          </p:cNvPr>
          <p:cNvSpPr txBox="1"/>
          <p:nvPr/>
        </p:nvSpPr>
        <p:spPr>
          <a:xfrm>
            <a:off x="8402587" y="5815623"/>
            <a:ext cx="3200234" cy="369332"/>
          </a:xfrm>
          <a:prstGeom prst="rect">
            <a:avLst/>
          </a:prstGeom>
          <a:noFill/>
        </p:spPr>
        <p:txBody>
          <a:bodyPr wrap="square" rtlCol="0">
            <a:spAutoFit/>
          </a:bodyPr>
          <a:lstStyle/>
          <a:p>
            <a:pPr marL="285750" indent="-285750">
              <a:buClr>
                <a:schemeClr val="accent5"/>
              </a:buClr>
              <a:buFont typeface="Wingdings" pitchFamily="2" charset="2"/>
              <a:buChar char="§"/>
            </a:pPr>
            <a:r>
              <a:rPr lang="en-US"/>
              <a:t>Palliative Care Clinic Box</a:t>
            </a:r>
          </a:p>
        </p:txBody>
      </p:sp>
      <p:pic>
        <p:nvPicPr>
          <p:cNvPr id="6" name="Picture 5" descr="A group of medical supplies&#10;&#10;Description automatically generated">
            <a:extLst>
              <a:ext uri="{FF2B5EF4-FFF2-40B4-BE49-F238E27FC236}">
                <a16:creationId xmlns:a16="http://schemas.microsoft.com/office/drawing/2014/main" id="{CC7DBA31-2FC2-6AA2-9D93-2D56A11301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02289" y="1192199"/>
            <a:ext cx="2486949" cy="2012169"/>
          </a:xfrm>
          <a:prstGeom prst="rect">
            <a:avLst/>
          </a:prstGeom>
        </p:spPr>
      </p:pic>
      <p:pic>
        <p:nvPicPr>
          <p:cNvPr id="8" name="Picture 7" descr="A picture containing letter&#10;&#10;Description automatically generated">
            <a:extLst>
              <a:ext uri="{FF2B5EF4-FFF2-40B4-BE49-F238E27FC236}">
                <a16:creationId xmlns:a16="http://schemas.microsoft.com/office/drawing/2014/main" id="{E25E78D3-6206-7FF1-60C1-7BA67984157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a:ext>
            </a:extLst>
          </a:blip>
          <a:stretch>
            <a:fillRect/>
          </a:stretch>
        </p:blipFill>
        <p:spPr>
          <a:xfrm>
            <a:off x="8402587" y="3384540"/>
            <a:ext cx="2526348" cy="2186847"/>
          </a:xfrm>
          <a:prstGeom prst="rect">
            <a:avLst/>
          </a:prstGeom>
          <a:ln w="3175">
            <a:noFill/>
          </a:ln>
        </p:spPr>
      </p:pic>
    </p:spTree>
    <p:extLst>
      <p:ext uri="{BB962C8B-B14F-4D97-AF65-F5344CB8AC3E}">
        <p14:creationId xmlns:p14="http://schemas.microsoft.com/office/powerpoint/2010/main" val="3061800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medical supplies&#10;&#10;Description automatically generated">
            <a:extLst>
              <a:ext uri="{FF2B5EF4-FFF2-40B4-BE49-F238E27FC236}">
                <a16:creationId xmlns:a16="http://schemas.microsoft.com/office/drawing/2014/main" id="{31D09D69-037A-F1AC-1DB4-DCA9692336A3}"/>
              </a:ext>
            </a:extLst>
          </p:cNvPr>
          <p:cNvPicPr>
            <a:picLocks noChangeAspect="1"/>
          </p:cNvPicPr>
          <p:nvPr/>
        </p:nvPicPr>
        <p:blipFill rotWithShape="1">
          <a:blip r:embed="rId3">
            <a:extLst>
              <a:ext uri="{28A0092B-C50C-407E-A947-70E740481C1C}">
                <a14:useLocalDpi xmlns:a14="http://schemas.microsoft.com/office/drawing/2010/main" val="0"/>
              </a:ext>
            </a:extLst>
          </a:blip>
          <a:srcRect t="9060" b="4865"/>
          <a:stretch/>
        </p:blipFill>
        <p:spPr>
          <a:xfrm>
            <a:off x="3550585" y="1839499"/>
            <a:ext cx="5090830" cy="4118945"/>
          </a:xfrm>
          <a:prstGeom prst="rect">
            <a:avLst/>
          </a:prstGeom>
        </p:spPr>
      </p:pic>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39750" y="871538"/>
            <a:ext cx="10944225" cy="646331"/>
          </a:xfrm>
        </p:spPr>
        <p:txBody>
          <a:bodyPr/>
          <a:lstStyle/>
          <a:p>
            <a:r>
              <a:rPr lang="en-AU" sz="4000"/>
              <a:t>Community Palliative Care Resources Box</a:t>
            </a:r>
          </a:p>
        </p:txBody>
      </p:sp>
      <p:cxnSp>
        <p:nvCxnSpPr>
          <p:cNvPr id="7" name="Elbow Connector 6">
            <a:extLst>
              <a:ext uri="{FF2B5EF4-FFF2-40B4-BE49-F238E27FC236}">
                <a16:creationId xmlns:a16="http://schemas.microsoft.com/office/drawing/2014/main" id="{615B15EC-5D81-7159-A08B-850DF6EC5412}"/>
              </a:ext>
            </a:extLst>
          </p:cNvPr>
          <p:cNvCxnSpPr>
            <a:cxnSpLocks/>
          </p:cNvCxnSpPr>
          <p:nvPr/>
        </p:nvCxnSpPr>
        <p:spPr>
          <a:xfrm rot="10800000">
            <a:off x="2594932" y="3164257"/>
            <a:ext cx="3241083" cy="1522681"/>
          </a:xfrm>
          <a:prstGeom prst="bentConnector3">
            <a:avLst>
              <a:gd name="adj1" fmla="val 50000"/>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E2DC768F-9A1F-78A1-7AA6-E435A9EDE101}"/>
              </a:ext>
            </a:extLst>
          </p:cNvPr>
          <p:cNvCxnSpPr>
            <a:cxnSpLocks/>
          </p:cNvCxnSpPr>
          <p:nvPr/>
        </p:nvCxnSpPr>
        <p:spPr>
          <a:xfrm flipV="1">
            <a:off x="7912855" y="3620683"/>
            <a:ext cx="1228306" cy="415018"/>
          </a:xfrm>
          <a:prstGeom prst="bentConnector3">
            <a:avLst>
              <a:gd name="adj1" fmla="val 50000"/>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9DF5D7D-3783-A39B-2097-454FA17C6804}"/>
              </a:ext>
            </a:extLst>
          </p:cNvPr>
          <p:cNvCxnSpPr>
            <a:cxnSpLocks/>
          </p:cNvCxnSpPr>
          <p:nvPr/>
        </p:nvCxnSpPr>
        <p:spPr>
          <a:xfrm>
            <a:off x="2923056" y="5016120"/>
            <a:ext cx="244427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F249E33A-E0A0-D757-C625-A313D8A11099}"/>
              </a:ext>
            </a:extLst>
          </p:cNvPr>
          <p:cNvCxnSpPr>
            <a:cxnSpLocks/>
          </p:cNvCxnSpPr>
          <p:nvPr/>
        </p:nvCxnSpPr>
        <p:spPr>
          <a:xfrm>
            <a:off x="2962851" y="2386814"/>
            <a:ext cx="2173221" cy="1068403"/>
          </a:xfrm>
          <a:prstGeom prst="bentConnector3">
            <a:avLst>
              <a:gd name="adj1" fmla="val 100634"/>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7" name="Elbow Connector 76">
            <a:extLst>
              <a:ext uri="{FF2B5EF4-FFF2-40B4-BE49-F238E27FC236}">
                <a16:creationId xmlns:a16="http://schemas.microsoft.com/office/drawing/2014/main" id="{57227DC4-024E-DEA4-4E09-E70E4304FF8A}"/>
              </a:ext>
            </a:extLst>
          </p:cNvPr>
          <p:cNvCxnSpPr>
            <a:cxnSpLocks/>
          </p:cNvCxnSpPr>
          <p:nvPr/>
        </p:nvCxnSpPr>
        <p:spPr>
          <a:xfrm flipV="1">
            <a:off x="6206830" y="2673524"/>
            <a:ext cx="3771700" cy="1237060"/>
          </a:xfrm>
          <a:prstGeom prst="bentConnector3">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245E7FD3-E468-2E45-D89E-BC81E74BF15B}"/>
              </a:ext>
            </a:extLst>
          </p:cNvPr>
          <p:cNvCxnSpPr/>
          <p:nvPr/>
        </p:nvCxnSpPr>
        <p:spPr>
          <a:xfrm rot="10800000" flipV="1">
            <a:off x="3107673" y="5380129"/>
            <a:ext cx="1636960" cy="403123"/>
          </a:xfrm>
          <a:prstGeom prst="bentConnector3">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B68852C-F9B7-D3A2-A3C1-D231A1D13036}"/>
              </a:ext>
            </a:extLst>
          </p:cNvPr>
          <p:cNvSpPr/>
          <p:nvPr/>
        </p:nvSpPr>
        <p:spPr>
          <a:xfrm>
            <a:off x="1488942" y="2988972"/>
            <a:ext cx="1563079" cy="35143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Medicines diary</a:t>
            </a:r>
          </a:p>
        </p:txBody>
      </p:sp>
      <p:sp>
        <p:nvSpPr>
          <p:cNvPr id="17" name="Rectangle 16">
            <a:extLst>
              <a:ext uri="{FF2B5EF4-FFF2-40B4-BE49-F238E27FC236}">
                <a16:creationId xmlns:a16="http://schemas.microsoft.com/office/drawing/2014/main" id="{09325786-BCDF-2EB5-7AB8-607FBAF99E7D}"/>
              </a:ext>
            </a:extLst>
          </p:cNvPr>
          <p:cNvSpPr/>
          <p:nvPr/>
        </p:nvSpPr>
        <p:spPr>
          <a:xfrm>
            <a:off x="539750" y="3504215"/>
            <a:ext cx="2582486" cy="531485"/>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dirty="0"/>
              <a:t>NEW</a:t>
            </a:r>
            <a:r>
              <a:rPr lang="en-US" sz="1400" dirty="0"/>
              <a:t> Providing practical care Step-by-step guides</a:t>
            </a:r>
            <a:endParaRPr lang="en-US" sz="1400" dirty="0">
              <a:cs typeface="Arial"/>
            </a:endParaRPr>
          </a:p>
        </p:txBody>
      </p:sp>
      <p:sp>
        <p:nvSpPr>
          <p:cNvPr id="14" name="Rectangle 13">
            <a:extLst>
              <a:ext uri="{FF2B5EF4-FFF2-40B4-BE49-F238E27FC236}">
                <a16:creationId xmlns:a16="http://schemas.microsoft.com/office/drawing/2014/main" id="{26304809-7C99-A043-F971-5CFB82DF129F}"/>
              </a:ext>
            </a:extLst>
          </p:cNvPr>
          <p:cNvSpPr/>
          <p:nvPr/>
        </p:nvSpPr>
        <p:spPr>
          <a:xfrm>
            <a:off x="1214565" y="4840405"/>
            <a:ext cx="1897419" cy="35143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Short training videos</a:t>
            </a:r>
          </a:p>
        </p:txBody>
      </p:sp>
      <p:sp>
        <p:nvSpPr>
          <p:cNvPr id="80" name="Rectangle 79">
            <a:extLst>
              <a:ext uri="{FF2B5EF4-FFF2-40B4-BE49-F238E27FC236}">
                <a16:creationId xmlns:a16="http://schemas.microsoft.com/office/drawing/2014/main" id="{60BE3E36-98A3-6660-010F-812B84A60356}"/>
              </a:ext>
            </a:extLst>
          </p:cNvPr>
          <p:cNvSpPr/>
          <p:nvPr/>
        </p:nvSpPr>
        <p:spPr>
          <a:xfrm>
            <a:off x="1210251" y="5607024"/>
            <a:ext cx="1897421" cy="35143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Information brochure</a:t>
            </a:r>
          </a:p>
        </p:txBody>
      </p:sp>
      <p:sp>
        <p:nvSpPr>
          <p:cNvPr id="42" name="Rectangle 41">
            <a:extLst>
              <a:ext uri="{FF2B5EF4-FFF2-40B4-BE49-F238E27FC236}">
                <a16:creationId xmlns:a16="http://schemas.microsoft.com/office/drawing/2014/main" id="{8FFE1D03-F3D9-023C-A21C-35B8FE72F6BE}"/>
              </a:ext>
            </a:extLst>
          </p:cNvPr>
          <p:cNvSpPr/>
          <p:nvPr/>
        </p:nvSpPr>
        <p:spPr>
          <a:xfrm>
            <a:off x="706186" y="2211140"/>
            <a:ext cx="2341554" cy="35143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Practical demonstration kit</a:t>
            </a:r>
          </a:p>
        </p:txBody>
      </p:sp>
      <p:sp>
        <p:nvSpPr>
          <p:cNvPr id="33" name="Rectangle 32">
            <a:extLst>
              <a:ext uri="{FF2B5EF4-FFF2-40B4-BE49-F238E27FC236}">
                <a16:creationId xmlns:a16="http://schemas.microsoft.com/office/drawing/2014/main" id="{048D016B-E1FB-6741-EE5A-E88FFF464658}"/>
              </a:ext>
            </a:extLst>
          </p:cNvPr>
          <p:cNvSpPr/>
          <p:nvPr/>
        </p:nvSpPr>
        <p:spPr>
          <a:xfrm>
            <a:off x="9074085" y="3303045"/>
            <a:ext cx="2239893" cy="509823"/>
          </a:xfrm>
          <a:prstGeom prst="rect">
            <a:avLst/>
          </a:prstGeom>
        </p:spPr>
        <p:style>
          <a:lnRef idx="1">
            <a:schemeClr val="accent3"/>
          </a:lnRef>
          <a:fillRef idx="3">
            <a:schemeClr val="accent3"/>
          </a:fillRef>
          <a:effectRef idx="2">
            <a:schemeClr val="accent3"/>
          </a:effectRef>
          <a:fontRef idx="minor">
            <a:schemeClr val="lt1"/>
          </a:fontRef>
        </p:style>
        <p:txBody>
          <a:bodyPr lIns="91440" tIns="45720" rIns="91440" bIns="45720" rtlCol="0" anchor="ctr"/>
          <a:lstStyle/>
          <a:p>
            <a:pPr algn="ctr"/>
            <a:r>
              <a:rPr lang="en-US" sz="1400" dirty="0"/>
              <a:t>Managing Physical Symptoms Tip sheets</a:t>
            </a:r>
            <a:endParaRPr lang="en-US" sz="1400" dirty="0">
              <a:cs typeface="Arial"/>
            </a:endParaRPr>
          </a:p>
        </p:txBody>
      </p:sp>
      <p:sp>
        <p:nvSpPr>
          <p:cNvPr id="37" name="Rectangle 36">
            <a:extLst>
              <a:ext uri="{FF2B5EF4-FFF2-40B4-BE49-F238E27FC236}">
                <a16:creationId xmlns:a16="http://schemas.microsoft.com/office/drawing/2014/main" id="{E71D90CA-ED11-5224-8D6D-860AC05E9DA1}"/>
              </a:ext>
            </a:extLst>
          </p:cNvPr>
          <p:cNvSpPr/>
          <p:nvPr/>
        </p:nvSpPr>
        <p:spPr>
          <a:xfrm>
            <a:off x="9080016" y="4930915"/>
            <a:ext cx="2405054" cy="646330"/>
          </a:xfrm>
          <a:prstGeom prst="rect">
            <a:avLst/>
          </a:prstGeom>
          <a:solidFill>
            <a:srgbClr val="00A4A9"/>
          </a:solidFill>
          <a:ln>
            <a:noFill/>
          </a:ln>
        </p:spPr>
        <p:style>
          <a:lnRef idx="1">
            <a:schemeClr val="accent3"/>
          </a:lnRef>
          <a:fillRef idx="3">
            <a:schemeClr val="accent3"/>
          </a:fillRef>
          <a:effectRef idx="2">
            <a:schemeClr val="accent3"/>
          </a:effectRef>
          <a:fontRef idx="minor">
            <a:schemeClr val="lt1"/>
          </a:fontRef>
        </p:style>
        <p:txBody>
          <a:bodyPr lIns="91440" tIns="45720" rIns="91440" bIns="45720" rtlCol="0" anchor="ctr"/>
          <a:lstStyle/>
          <a:p>
            <a:pPr algn="ctr"/>
            <a:r>
              <a:rPr lang="en-US" sz="1400" b="1" dirty="0"/>
              <a:t>NEW</a:t>
            </a:r>
            <a:r>
              <a:rPr lang="en-US" sz="1400" dirty="0"/>
              <a:t> Understanding infusion devices Facts</a:t>
            </a:r>
            <a:r>
              <a:rPr lang="en-US" sz="1400" dirty="0">
                <a:cs typeface="Arial"/>
              </a:rPr>
              <a:t>heets</a:t>
            </a:r>
          </a:p>
        </p:txBody>
      </p:sp>
      <p:sp>
        <p:nvSpPr>
          <p:cNvPr id="75" name="Rectangle 74">
            <a:extLst>
              <a:ext uri="{FF2B5EF4-FFF2-40B4-BE49-F238E27FC236}">
                <a16:creationId xmlns:a16="http://schemas.microsoft.com/office/drawing/2014/main" id="{D0F25461-7CCE-D932-BD15-14BF4F2C4E73}"/>
              </a:ext>
            </a:extLst>
          </p:cNvPr>
          <p:cNvSpPr/>
          <p:nvPr/>
        </p:nvSpPr>
        <p:spPr>
          <a:xfrm>
            <a:off x="9070637" y="2497809"/>
            <a:ext cx="1546110" cy="35143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Syringe labels</a:t>
            </a:r>
          </a:p>
        </p:txBody>
      </p:sp>
      <p:sp>
        <p:nvSpPr>
          <p:cNvPr id="84" name="Rectangle 83">
            <a:extLst>
              <a:ext uri="{FF2B5EF4-FFF2-40B4-BE49-F238E27FC236}">
                <a16:creationId xmlns:a16="http://schemas.microsoft.com/office/drawing/2014/main" id="{1FD6B9F4-E26A-93AE-5754-F5BB3972E5CC}"/>
              </a:ext>
            </a:extLst>
          </p:cNvPr>
          <p:cNvSpPr/>
          <p:nvPr/>
        </p:nvSpPr>
        <p:spPr>
          <a:xfrm>
            <a:off x="9071454" y="4488559"/>
            <a:ext cx="1122578" cy="35143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Wall chart</a:t>
            </a:r>
          </a:p>
        </p:txBody>
      </p:sp>
      <p:sp>
        <p:nvSpPr>
          <p:cNvPr id="3" name="Rectangle 2">
            <a:extLst>
              <a:ext uri="{FF2B5EF4-FFF2-40B4-BE49-F238E27FC236}">
                <a16:creationId xmlns:a16="http://schemas.microsoft.com/office/drawing/2014/main" id="{91E7DD7A-8EE8-E3D7-B2C8-8D4028C3C22C}"/>
              </a:ext>
            </a:extLst>
          </p:cNvPr>
          <p:cNvSpPr/>
          <p:nvPr/>
        </p:nvSpPr>
        <p:spPr>
          <a:xfrm>
            <a:off x="539750" y="4189166"/>
            <a:ext cx="2582486" cy="535981"/>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dirty="0"/>
              <a:t>NEW</a:t>
            </a:r>
            <a:r>
              <a:rPr lang="en-US" sz="1400" dirty="0"/>
              <a:t> Managing medicines in the home factsheets</a:t>
            </a:r>
            <a:endParaRPr lang="en-US" sz="1400" dirty="0">
              <a:cs typeface="Arial"/>
            </a:endParaRPr>
          </a:p>
        </p:txBody>
      </p:sp>
      <p:cxnSp>
        <p:nvCxnSpPr>
          <p:cNvPr id="4" name="Straight Connector 3">
            <a:extLst>
              <a:ext uri="{FF2B5EF4-FFF2-40B4-BE49-F238E27FC236}">
                <a16:creationId xmlns:a16="http://schemas.microsoft.com/office/drawing/2014/main" id="{A5DE74E9-AD49-E14B-2000-37F4F316DAF1}"/>
              </a:ext>
            </a:extLst>
          </p:cNvPr>
          <p:cNvCxnSpPr>
            <a:cxnSpLocks/>
          </p:cNvCxnSpPr>
          <p:nvPr/>
        </p:nvCxnSpPr>
        <p:spPr>
          <a:xfrm flipV="1">
            <a:off x="7604269" y="5239344"/>
            <a:ext cx="1483425" cy="57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19FA27F-5B85-EA58-39CA-E1DB8AA01301}"/>
              </a:ext>
            </a:extLst>
          </p:cNvPr>
          <p:cNvCxnSpPr>
            <a:cxnSpLocks/>
          </p:cNvCxnSpPr>
          <p:nvPr/>
        </p:nvCxnSpPr>
        <p:spPr>
          <a:xfrm flipV="1">
            <a:off x="3100833" y="4433287"/>
            <a:ext cx="1569041" cy="2289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219FD31-C302-4C29-54DD-2413C0784BE1}"/>
              </a:ext>
            </a:extLst>
          </p:cNvPr>
          <p:cNvSpPr/>
          <p:nvPr/>
        </p:nvSpPr>
        <p:spPr>
          <a:xfrm>
            <a:off x="9071454" y="3981272"/>
            <a:ext cx="1743031" cy="377115"/>
          </a:xfrm>
          <a:prstGeom prst="rect">
            <a:avLst/>
          </a:prstGeom>
        </p:spPr>
        <p:style>
          <a:lnRef idx="1">
            <a:schemeClr val="accent3"/>
          </a:lnRef>
          <a:fillRef idx="3">
            <a:schemeClr val="accent3"/>
          </a:fillRef>
          <a:effectRef idx="2">
            <a:schemeClr val="accent3"/>
          </a:effectRef>
          <a:fontRef idx="minor">
            <a:schemeClr val="lt1"/>
          </a:fontRef>
        </p:style>
        <p:txBody>
          <a:bodyPr lIns="91440" tIns="45720" rIns="91440" bIns="45720" rtlCol="0" anchor="ctr"/>
          <a:lstStyle/>
          <a:p>
            <a:pPr algn="ctr"/>
            <a:r>
              <a:rPr lang="en-US" sz="1400" dirty="0">
                <a:cs typeface="Arial"/>
              </a:rPr>
              <a:t>Training checklist</a:t>
            </a:r>
          </a:p>
        </p:txBody>
      </p:sp>
      <p:cxnSp>
        <p:nvCxnSpPr>
          <p:cNvPr id="16" name="Connector: Elbow 15">
            <a:extLst>
              <a:ext uri="{FF2B5EF4-FFF2-40B4-BE49-F238E27FC236}">
                <a16:creationId xmlns:a16="http://schemas.microsoft.com/office/drawing/2014/main" id="{0F88669C-0922-52F3-503C-E9340A723B34}"/>
              </a:ext>
            </a:extLst>
          </p:cNvPr>
          <p:cNvCxnSpPr>
            <a:cxnSpLocks/>
          </p:cNvCxnSpPr>
          <p:nvPr/>
        </p:nvCxnSpPr>
        <p:spPr>
          <a:xfrm>
            <a:off x="5938935" y="4040756"/>
            <a:ext cx="3150697" cy="172931"/>
          </a:xfrm>
          <a:prstGeom prst="bentConnector3">
            <a:avLst/>
          </a:prstGeom>
          <a:ln w="28575">
            <a:solidFill>
              <a:schemeClr val="accent3"/>
            </a:solidFill>
          </a:ln>
        </p:spPr>
        <p:style>
          <a:lnRef idx="2">
            <a:schemeClr val="accent3"/>
          </a:lnRef>
          <a:fillRef idx="0">
            <a:schemeClr val="accent3"/>
          </a:fillRef>
          <a:effectRef idx="1">
            <a:schemeClr val="accent3"/>
          </a:effectRef>
          <a:fontRef idx="minor">
            <a:schemeClr val="tx1"/>
          </a:fontRef>
        </p:style>
      </p:cxnSp>
      <p:cxnSp>
        <p:nvCxnSpPr>
          <p:cNvPr id="18" name="Connector: Elbow 17">
            <a:extLst>
              <a:ext uri="{FF2B5EF4-FFF2-40B4-BE49-F238E27FC236}">
                <a16:creationId xmlns:a16="http://schemas.microsoft.com/office/drawing/2014/main" id="{CA720B18-BDA6-DBD3-445F-A60DDC93AFF6}"/>
              </a:ext>
            </a:extLst>
          </p:cNvPr>
          <p:cNvCxnSpPr/>
          <p:nvPr/>
        </p:nvCxnSpPr>
        <p:spPr>
          <a:xfrm>
            <a:off x="6161712" y="4352418"/>
            <a:ext cx="2952107" cy="323635"/>
          </a:xfrm>
          <a:prstGeom prst="bentConnector3">
            <a:avLst/>
          </a:prstGeom>
          <a:ln w="28575">
            <a:solidFill>
              <a:schemeClr val="accent3"/>
            </a:solidFill>
          </a:ln>
        </p:spPr>
        <p:style>
          <a:lnRef idx="2">
            <a:schemeClr val="accent3"/>
          </a:lnRef>
          <a:fillRef idx="0">
            <a:schemeClr val="accent3"/>
          </a:fillRef>
          <a:effectRef idx="1">
            <a:schemeClr val="accent3"/>
          </a:effectRef>
          <a:fontRef idx="minor">
            <a:schemeClr val="tx1"/>
          </a:fontRef>
        </p:style>
      </p:cxnSp>
      <p:cxnSp>
        <p:nvCxnSpPr>
          <p:cNvPr id="10" name="Elbow Connector 9">
            <a:extLst>
              <a:ext uri="{FF2B5EF4-FFF2-40B4-BE49-F238E27FC236}">
                <a16:creationId xmlns:a16="http://schemas.microsoft.com/office/drawing/2014/main" id="{36AE3BB5-74BB-C0F9-C229-5597F7287425}"/>
              </a:ext>
            </a:extLst>
          </p:cNvPr>
          <p:cNvCxnSpPr>
            <a:cxnSpLocks/>
            <a:stCxn id="17" idx="3"/>
          </p:cNvCxnSpPr>
          <p:nvPr/>
        </p:nvCxnSpPr>
        <p:spPr>
          <a:xfrm>
            <a:off x="3122236" y="3769958"/>
            <a:ext cx="3475788" cy="443729"/>
          </a:xfrm>
          <a:prstGeom prst="bentConnector3">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826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4EE392-C0D5-B861-24F4-39C8260EC49D}"/>
              </a:ext>
            </a:extLst>
          </p:cNvPr>
          <p:cNvSpPr txBox="1"/>
          <p:nvPr/>
        </p:nvSpPr>
        <p:spPr>
          <a:xfrm>
            <a:off x="4395855" y="2398565"/>
            <a:ext cx="3400290" cy="1569660"/>
          </a:xfrm>
          <a:prstGeom prst="rect">
            <a:avLst/>
          </a:prstGeom>
          <a:noFill/>
        </p:spPr>
        <p:txBody>
          <a:bodyPr wrap="none" rtlCol="0">
            <a:spAutoFit/>
          </a:bodyPr>
          <a:lstStyle/>
          <a:p>
            <a:pPr algn="ctr"/>
            <a:r>
              <a:rPr lang="en-US" sz="9600" dirty="0"/>
              <a:t>Break</a:t>
            </a:r>
          </a:p>
        </p:txBody>
      </p:sp>
    </p:spTree>
    <p:extLst>
      <p:ext uri="{BB962C8B-B14F-4D97-AF65-F5344CB8AC3E}">
        <p14:creationId xmlns:p14="http://schemas.microsoft.com/office/powerpoint/2010/main" val="1157760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39750" y="1897149"/>
            <a:ext cx="10944225" cy="701675"/>
          </a:xfrm>
        </p:spPr>
        <p:txBody>
          <a:bodyPr/>
          <a:lstStyle/>
          <a:p>
            <a:r>
              <a:rPr lang="en-AU"/>
              <a:t>Presentation overview</a:t>
            </a:r>
          </a:p>
        </p:txBody>
      </p:sp>
      <p:sp>
        <p:nvSpPr>
          <p:cNvPr id="4" name="Content Placeholder 3">
            <a:extLst>
              <a:ext uri="{FF2B5EF4-FFF2-40B4-BE49-F238E27FC236}">
                <a16:creationId xmlns:a16="http://schemas.microsoft.com/office/drawing/2014/main" id="{E91CDF9A-BF84-20A7-84DA-4E63C581331A}"/>
              </a:ext>
            </a:extLst>
          </p:cNvPr>
          <p:cNvSpPr>
            <a:spLocks noGrp="1"/>
          </p:cNvSpPr>
          <p:nvPr>
            <p:ph sz="half" idx="1"/>
          </p:nvPr>
        </p:nvSpPr>
        <p:spPr>
          <a:xfrm>
            <a:off x="539750" y="2814724"/>
            <a:ext cx="10944225" cy="1639887"/>
          </a:xfrm>
        </p:spPr>
        <p:txBody>
          <a:bodyPr>
            <a:normAutofit/>
          </a:bodyPr>
          <a:lstStyle/>
          <a:p>
            <a:r>
              <a:rPr lang="en-US" sz="2800" dirty="0"/>
              <a:t>caring@home project background</a:t>
            </a:r>
          </a:p>
          <a:p>
            <a:r>
              <a:rPr lang="en-US" sz="2800" dirty="0"/>
              <a:t>What resources are available, and for whom?</a:t>
            </a:r>
          </a:p>
          <a:p>
            <a:r>
              <a:rPr lang="en-US" sz="2800" dirty="0"/>
              <a:t>How will the resources help?</a:t>
            </a:r>
          </a:p>
        </p:txBody>
      </p:sp>
      <p:pic>
        <p:nvPicPr>
          <p:cNvPr id="16" name="Picture 15" descr="A group of colorful houses&#10;&#10;Description automatically generated">
            <a:extLst>
              <a:ext uri="{FF2B5EF4-FFF2-40B4-BE49-F238E27FC236}">
                <a16:creationId xmlns:a16="http://schemas.microsoft.com/office/drawing/2014/main" id="{A2ECACBA-8140-BF9A-3121-949A2BEC3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7619" y="4587240"/>
            <a:ext cx="1673861" cy="1673861"/>
          </a:xfrm>
          <a:prstGeom prst="rect">
            <a:avLst/>
          </a:prstGeom>
        </p:spPr>
      </p:pic>
    </p:spTree>
    <p:extLst>
      <p:ext uri="{BB962C8B-B14F-4D97-AF65-F5344CB8AC3E}">
        <p14:creationId xmlns:p14="http://schemas.microsoft.com/office/powerpoint/2010/main" val="417803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C09EB-CEA8-5116-E094-D094E7074CAC}"/>
              </a:ext>
            </a:extLst>
          </p:cNvPr>
          <p:cNvSpPr>
            <a:spLocks noGrp="1"/>
          </p:cNvSpPr>
          <p:nvPr>
            <p:ph type="title"/>
          </p:nvPr>
        </p:nvSpPr>
        <p:spPr>
          <a:xfrm>
            <a:off x="539750" y="2482959"/>
            <a:ext cx="5629275" cy="2110740"/>
          </a:xfrm>
        </p:spPr>
        <p:txBody>
          <a:bodyPr/>
          <a:lstStyle/>
          <a:p>
            <a:r>
              <a:rPr lang="en-AU"/>
              <a:t>Why is caring@home important?</a:t>
            </a:r>
          </a:p>
        </p:txBody>
      </p:sp>
      <p:pic>
        <p:nvPicPr>
          <p:cNvPr id="3" name="Online Media 2" descr="VIDEO 1 caring@home Care for your loved one at home">
            <a:hlinkClick r:id="" action="ppaction://media"/>
            <a:extLst>
              <a:ext uri="{FF2B5EF4-FFF2-40B4-BE49-F238E27FC236}">
                <a16:creationId xmlns:a16="http://schemas.microsoft.com/office/drawing/2014/main" id="{7994AF97-411E-911E-1FF7-B9AA7F4DA3A6}"/>
              </a:ext>
            </a:extLst>
          </p:cNvPr>
          <p:cNvPicPr>
            <a:picLocks noRot="1" noChangeAspect="1"/>
          </p:cNvPicPr>
          <p:nvPr>
            <a:videoFile r:link="rId1"/>
          </p:nvPr>
        </p:nvPicPr>
        <p:blipFill>
          <a:blip r:embed="rId4"/>
          <a:stretch>
            <a:fillRect/>
          </a:stretch>
        </p:blipFill>
        <p:spPr>
          <a:xfrm>
            <a:off x="5978443" y="1905000"/>
            <a:ext cx="5410200" cy="3048000"/>
          </a:xfrm>
          <a:prstGeom prst="rect">
            <a:avLst/>
          </a:prstGeom>
        </p:spPr>
      </p:pic>
    </p:spTree>
    <p:extLst>
      <p:ext uri="{BB962C8B-B14F-4D97-AF65-F5344CB8AC3E}">
        <p14:creationId xmlns:p14="http://schemas.microsoft.com/office/powerpoint/2010/main" val="100989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870976"/>
            <a:ext cx="10943908" cy="701731"/>
          </a:xfrm>
        </p:spPr>
        <p:txBody>
          <a:bodyPr/>
          <a:lstStyle/>
          <a:p>
            <a:r>
              <a:rPr lang="en-AU"/>
              <a:t>What does the evidence teach us?</a:t>
            </a:r>
          </a:p>
        </p:txBody>
      </p:sp>
      <p:sp>
        <p:nvSpPr>
          <p:cNvPr id="5" name="Content Placeholder 4">
            <a:extLst>
              <a:ext uri="{FF2B5EF4-FFF2-40B4-BE49-F238E27FC236}">
                <a16:creationId xmlns:a16="http://schemas.microsoft.com/office/drawing/2014/main" id="{697A6C9C-B752-DDB4-A7A1-D9FC08B2CCEE}"/>
              </a:ext>
            </a:extLst>
          </p:cNvPr>
          <p:cNvSpPr>
            <a:spLocks noGrp="1"/>
          </p:cNvSpPr>
          <p:nvPr>
            <p:ph sz="half" idx="1"/>
          </p:nvPr>
        </p:nvSpPr>
        <p:spPr>
          <a:xfrm>
            <a:off x="540000" y="1789005"/>
            <a:ext cx="10943908" cy="4060649"/>
          </a:xfrm>
        </p:spPr>
        <p:txBody>
          <a:bodyPr/>
          <a:lstStyle/>
          <a:p>
            <a:r>
              <a:rPr lang="en-AU" dirty="0"/>
              <a:t>Many people wish to be cared for and die at home </a:t>
            </a:r>
            <a:r>
              <a:rPr lang="en-AU" baseline="30000" dirty="0"/>
              <a:t>(1, 2)</a:t>
            </a:r>
          </a:p>
          <a:p>
            <a:r>
              <a:rPr lang="en-AU" dirty="0"/>
              <a:t>Waiting for a health professional to give breakthrough symptom medicines increases patient and carer distress </a:t>
            </a:r>
            <a:r>
              <a:rPr lang="en-AU" baseline="30000" dirty="0"/>
              <a:t>(1, 2)</a:t>
            </a:r>
          </a:p>
          <a:p>
            <a:r>
              <a:rPr lang="en-AU" dirty="0"/>
              <a:t>Poor symptom control often results in unwanted admissions to an inpatient unit </a:t>
            </a:r>
            <a:r>
              <a:rPr lang="en-AU" baseline="30000" dirty="0"/>
              <a:t>(3)</a:t>
            </a:r>
          </a:p>
          <a:p>
            <a:r>
              <a:rPr lang="en-AU" dirty="0"/>
              <a:t>Carers feel empowered when taught to give subcutaneous</a:t>
            </a:r>
            <a:br>
              <a:rPr lang="en-AU" dirty="0"/>
            </a:br>
            <a:r>
              <a:rPr lang="en-AU" dirty="0"/>
              <a:t>medicines using high quality resources </a:t>
            </a:r>
            <a:r>
              <a:rPr lang="en-AU" baseline="30000" dirty="0"/>
              <a:t>(4, 5, 6, 7, 8)</a:t>
            </a:r>
            <a:r>
              <a:rPr lang="en-AU" dirty="0"/>
              <a:t>.</a:t>
            </a:r>
          </a:p>
        </p:txBody>
      </p:sp>
      <p:pic>
        <p:nvPicPr>
          <p:cNvPr id="6" name="Picture 5" descr="A group of colorful houses&#10;&#10;Description automatically generated">
            <a:extLst>
              <a:ext uri="{FF2B5EF4-FFF2-40B4-BE49-F238E27FC236}">
                <a16:creationId xmlns:a16="http://schemas.microsoft.com/office/drawing/2014/main" id="{9044D658-C9C2-BA80-BD36-890EE926C9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67619" y="4587240"/>
            <a:ext cx="1673861" cy="1673861"/>
          </a:xfrm>
          <a:prstGeom prst="rect">
            <a:avLst/>
          </a:prstGeom>
        </p:spPr>
      </p:pic>
    </p:spTree>
    <p:extLst>
      <p:ext uri="{BB962C8B-B14F-4D97-AF65-F5344CB8AC3E}">
        <p14:creationId xmlns:p14="http://schemas.microsoft.com/office/powerpoint/2010/main" val="4196966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C09EB-CEA8-5116-E094-D094E7074CAC}"/>
              </a:ext>
            </a:extLst>
          </p:cNvPr>
          <p:cNvSpPr>
            <a:spLocks noGrp="1"/>
          </p:cNvSpPr>
          <p:nvPr>
            <p:ph type="title"/>
          </p:nvPr>
        </p:nvSpPr>
        <p:spPr>
          <a:xfrm>
            <a:off x="540000" y="647143"/>
            <a:ext cx="5629042" cy="701731"/>
          </a:xfrm>
        </p:spPr>
        <p:txBody>
          <a:bodyPr lIns="91440" tIns="45720" rIns="91440" bIns="45720" anchor="t">
            <a:spAutoFit/>
          </a:bodyPr>
          <a:lstStyle/>
          <a:p>
            <a:r>
              <a:rPr lang="en-AU"/>
              <a:t>Carers' comments</a:t>
            </a:r>
          </a:p>
        </p:txBody>
      </p:sp>
      <p:sp>
        <p:nvSpPr>
          <p:cNvPr id="17" name="Rectangle 16">
            <a:extLst>
              <a:ext uri="{FF2B5EF4-FFF2-40B4-BE49-F238E27FC236}">
                <a16:creationId xmlns:a16="http://schemas.microsoft.com/office/drawing/2014/main" id="{6BADE6E3-E247-294C-DB0E-B8460006778C}"/>
              </a:ext>
            </a:extLst>
          </p:cNvPr>
          <p:cNvSpPr/>
          <p:nvPr/>
        </p:nvSpPr>
        <p:spPr>
          <a:xfrm>
            <a:off x="697332" y="1558986"/>
            <a:ext cx="10408920" cy="990547"/>
          </a:xfrm>
          <a:prstGeom prst="rect">
            <a:avLst/>
          </a:prstGeom>
          <a:solidFill>
            <a:srgbClr val="04A4A9">
              <a:alpha val="20000"/>
            </a:srgb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8" name="Rectangle 17">
            <a:extLst>
              <a:ext uri="{FF2B5EF4-FFF2-40B4-BE49-F238E27FC236}">
                <a16:creationId xmlns:a16="http://schemas.microsoft.com/office/drawing/2014/main" id="{816BD21D-3846-E746-2A0F-7417ADC0691D}"/>
              </a:ext>
            </a:extLst>
          </p:cNvPr>
          <p:cNvSpPr/>
          <p:nvPr/>
        </p:nvSpPr>
        <p:spPr>
          <a:xfrm>
            <a:off x="697332" y="2690989"/>
            <a:ext cx="10408920" cy="990547"/>
          </a:xfrm>
          <a:prstGeom prst="rect">
            <a:avLst/>
          </a:prstGeom>
          <a:solidFill>
            <a:srgbClr val="66CC33">
              <a:alpha val="20000"/>
            </a:srgb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262CCA83-52E8-6A5B-658B-21D4D2EF7ACC}"/>
              </a:ext>
            </a:extLst>
          </p:cNvPr>
          <p:cNvSpPr/>
          <p:nvPr/>
        </p:nvSpPr>
        <p:spPr>
          <a:xfrm>
            <a:off x="697332" y="3822992"/>
            <a:ext cx="10408920" cy="990547"/>
          </a:xfrm>
          <a:prstGeom prst="rect">
            <a:avLst/>
          </a:prstGeom>
          <a:solidFill>
            <a:srgbClr val="FF6633">
              <a:alpha val="20000"/>
            </a:srgb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20" name="Rectangle 19">
            <a:extLst>
              <a:ext uri="{FF2B5EF4-FFF2-40B4-BE49-F238E27FC236}">
                <a16:creationId xmlns:a16="http://schemas.microsoft.com/office/drawing/2014/main" id="{A5B63CDD-FCE1-C0DE-E820-463452E52638}"/>
              </a:ext>
            </a:extLst>
          </p:cNvPr>
          <p:cNvSpPr/>
          <p:nvPr/>
        </p:nvSpPr>
        <p:spPr>
          <a:xfrm>
            <a:off x="697332" y="4954995"/>
            <a:ext cx="10408920" cy="990547"/>
          </a:xfrm>
          <a:prstGeom prst="rect">
            <a:avLst/>
          </a:prstGeom>
          <a:solidFill>
            <a:srgbClr val="2B3594">
              <a:alpha val="20000"/>
            </a:srgb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2" name="TextBox 21">
            <a:extLst>
              <a:ext uri="{FF2B5EF4-FFF2-40B4-BE49-F238E27FC236}">
                <a16:creationId xmlns:a16="http://schemas.microsoft.com/office/drawing/2014/main" id="{213508F9-05BC-70E8-3938-A6F87C7983A8}"/>
              </a:ext>
            </a:extLst>
          </p:cNvPr>
          <p:cNvSpPr txBox="1"/>
          <p:nvPr/>
        </p:nvSpPr>
        <p:spPr>
          <a:xfrm>
            <a:off x="831224" y="1644916"/>
            <a:ext cx="9945190" cy="830997"/>
          </a:xfrm>
          <a:prstGeom prst="rect">
            <a:avLst/>
          </a:prstGeom>
          <a:noFill/>
        </p:spPr>
        <p:txBody>
          <a:bodyPr wrap="square" lIns="91440" tIns="45720" rIns="91440" bIns="45720" anchor="t">
            <a:spAutoFit/>
          </a:bodyPr>
          <a:lstStyle/>
          <a:p>
            <a:pPr marL="0" indent="0">
              <a:buNone/>
            </a:pPr>
            <a:r>
              <a:rPr lang="en-AU" sz="1600" dirty="0"/>
              <a:t>“We knew when the pain hit, we were able to do something to try to relieve it immediately without having to sit waiting, powerless, for someone to come and do it. I believe it gave us confidence to keep him at home to the very end.” </a:t>
            </a:r>
            <a:r>
              <a:rPr lang="en-AU" sz="1600" baseline="30000" dirty="0"/>
              <a:t>(8)</a:t>
            </a:r>
          </a:p>
        </p:txBody>
      </p:sp>
      <p:sp>
        <p:nvSpPr>
          <p:cNvPr id="24" name="TextBox 23">
            <a:extLst>
              <a:ext uri="{FF2B5EF4-FFF2-40B4-BE49-F238E27FC236}">
                <a16:creationId xmlns:a16="http://schemas.microsoft.com/office/drawing/2014/main" id="{82790F1D-E4D3-A5EB-744A-0607866259B8}"/>
              </a:ext>
            </a:extLst>
          </p:cNvPr>
          <p:cNvSpPr txBox="1"/>
          <p:nvPr/>
        </p:nvSpPr>
        <p:spPr>
          <a:xfrm>
            <a:off x="831224" y="2893874"/>
            <a:ext cx="9945189" cy="584775"/>
          </a:xfrm>
          <a:prstGeom prst="rect">
            <a:avLst/>
          </a:prstGeom>
          <a:noFill/>
        </p:spPr>
        <p:txBody>
          <a:bodyPr wrap="square">
            <a:spAutoFit/>
          </a:bodyPr>
          <a:lstStyle/>
          <a:p>
            <a:pPr marL="0" indent="0">
              <a:buNone/>
            </a:pPr>
            <a:r>
              <a:rPr lang="en-AU" sz="1600" dirty="0"/>
              <a:t>“These resources taught me and my mob how to yarn and feel good [about] giving medicine. I liked the one about worry because Aunty felt exactly like the picture.”​ - First Nations family in WA</a:t>
            </a:r>
          </a:p>
        </p:txBody>
      </p:sp>
      <p:sp>
        <p:nvSpPr>
          <p:cNvPr id="26" name="TextBox 25">
            <a:extLst>
              <a:ext uri="{FF2B5EF4-FFF2-40B4-BE49-F238E27FC236}">
                <a16:creationId xmlns:a16="http://schemas.microsoft.com/office/drawing/2014/main" id="{CAA642ED-FC3A-3581-DB7D-7EF0EB58A5D5}"/>
              </a:ext>
            </a:extLst>
          </p:cNvPr>
          <p:cNvSpPr txBox="1"/>
          <p:nvPr/>
        </p:nvSpPr>
        <p:spPr>
          <a:xfrm>
            <a:off x="831223" y="4025877"/>
            <a:ext cx="9945189" cy="584775"/>
          </a:xfrm>
          <a:prstGeom prst="rect">
            <a:avLst/>
          </a:prstGeom>
          <a:noFill/>
        </p:spPr>
        <p:txBody>
          <a:bodyPr wrap="square">
            <a:spAutoFit/>
          </a:bodyPr>
          <a:lstStyle/>
          <a:p>
            <a:pPr marL="0" indent="0">
              <a:buNone/>
            </a:pPr>
            <a:r>
              <a:rPr lang="en-AU" sz="1600"/>
              <a:t>“[caring@home resources] have helped us learn about how to give medicine at home when my loved one is experiencing pain…we now feel more comfortable giving medication to Uncle.” ​- First Nations family in VIC</a:t>
            </a:r>
          </a:p>
        </p:txBody>
      </p:sp>
      <p:sp>
        <p:nvSpPr>
          <p:cNvPr id="31" name="TextBox 30">
            <a:extLst>
              <a:ext uri="{FF2B5EF4-FFF2-40B4-BE49-F238E27FC236}">
                <a16:creationId xmlns:a16="http://schemas.microsoft.com/office/drawing/2014/main" id="{B539DE45-71AB-91C2-17A9-BD99D9A227AB}"/>
              </a:ext>
            </a:extLst>
          </p:cNvPr>
          <p:cNvSpPr txBox="1"/>
          <p:nvPr/>
        </p:nvSpPr>
        <p:spPr>
          <a:xfrm>
            <a:off x="831223" y="5157880"/>
            <a:ext cx="9945189" cy="584775"/>
          </a:xfrm>
          <a:prstGeom prst="rect">
            <a:avLst/>
          </a:prstGeom>
          <a:noFill/>
        </p:spPr>
        <p:txBody>
          <a:bodyPr wrap="square">
            <a:spAutoFit/>
          </a:bodyPr>
          <a:lstStyle/>
          <a:p>
            <a:pPr marL="0" indent="0">
              <a:buNone/>
            </a:pPr>
            <a:r>
              <a:rPr lang="en-AU" sz="1600" dirty="0"/>
              <a:t>“I really like the art with the pretty colours. I know it was made just for us mob. [I feel] safe now with these [resources].” – First Nations family in ACT</a:t>
            </a:r>
          </a:p>
        </p:txBody>
      </p:sp>
    </p:spTree>
    <p:extLst>
      <p:ext uri="{BB962C8B-B14F-4D97-AF65-F5344CB8AC3E}">
        <p14:creationId xmlns:p14="http://schemas.microsoft.com/office/powerpoint/2010/main" val="2241994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5C3A89-6AF1-A84B-1058-DE546B87338F}"/>
              </a:ext>
            </a:extLst>
          </p:cNvPr>
          <p:cNvSpPr/>
          <p:nvPr/>
        </p:nvSpPr>
        <p:spPr>
          <a:xfrm>
            <a:off x="539750" y="4449446"/>
            <a:ext cx="5144770" cy="899160"/>
          </a:xfrm>
          <a:prstGeom prst="rect">
            <a:avLst/>
          </a:prstGeom>
          <a:solidFill>
            <a:schemeClr val="accent4">
              <a:alpha val="23922"/>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647143"/>
            <a:ext cx="5629042" cy="1311128"/>
          </a:xfrm>
        </p:spPr>
        <p:txBody>
          <a:bodyPr/>
          <a:lstStyle/>
          <a:p>
            <a:r>
              <a:rPr lang="en-AU" dirty="0"/>
              <a:t>caring@home </a:t>
            </a:r>
            <a:br>
              <a:rPr lang="en-AU" dirty="0"/>
            </a:br>
            <a:r>
              <a:rPr lang="en-AU" dirty="0"/>
              <a:t>resources</a:t>
            </a:r>
          </a:p>
        </p:txBody>
      </p:sp>
      <p:sp>
        <p:nvSpPr>
          <p:cNvPr id="5" name="Content Placeholder 4">
            <a:extLst>
              <a:ext uri="{FF2B5EF4-FFF2-40B4-BE49-F238E27FC236}">
                <a16:creationId xmlns:a16="http://schemas.microsoft.com/office/drawing/2014/main" id="{697A6C9C-B752-DDB4-A7A1-D9FC08B2CCEE}"/>
              </a:ext>
            </a:extLst>
          </p:cNvPr>
          <p:cNvSpPr>
            <a:spLocks noGrp="1"/>
          </p:cNvSpPr>
          <p:nvPr>
            <p:ph sz="half" idx="1"/>
          </p:nvPr>
        </p:nvSpPr>
        <p:spPr>
          <a:xfrm>
            <a:off x="539750" y="2194045"/>
            <a:ext cx="6002338" cy="2403475"/>
          </a:xfrm>
        </p:spPr>
        <p:txBody>
          <a:bodyPr>
            <a:normAutofit/>
          </a:bodyPr>
          <a:lstStyle/>
          <a:p>
            <a:pPr marL="0" indent="0">
              <a:buNone/>
            </a:pPr>
            <a:r>
              <a:rPr lang="en-US" dirty="0"/>
              <a:t>Suite of resources available for:</a:t>
            </a:r>
          </a:p>
          <a:p>
            <a:r>
              <a:rPr lang="en-US" dirty="0"/>
              <a:t>Clinical services</a:t>
            </a:r>
          </a:p>
          <a:p>
            <a:r>
              <a:rPr lang="en-US" dirty="0"/>
              <a:t>Health professionals</a:t>
            </a:r>
          </a:p>
          <a:p>
            <a:r>
              <a:rPr lang="en-US" dirty="0"/>
              <a:t>Families/carers </a:t>
            </a:r>
          </a:p>
        </p:txBody>
      </p:sp>
      <p:sp>
        <p:nvSpPr>
          <p:cNvPr id="10" name="TextBox 9">
            <a:extLst>
              <a:ext uri="{FF2B5EF4-FFF2-40B4-BE49-F238E27FC236}">
                <a16:creationId xmlns:a16="http://schemas.microsoft.com/office/drawing/2014/main" id="{AB424ED2-AD4E-F4E0-67FC-399B33E27CE9}"/>
              </a:ext>
            </a:extLst>
          </p:cNvPr>
          <p:cNvSpPr txBox="1"/>
          <p:nvPr/>
        </p:nvSpPr>
        <p:spPr>
          <a:xfrm>
            <a:off x="1401950" y="4645974"/>
            <a:ext cx="4096024" cy="461665"/>
          </a:xfrm>
          <a:prstGeom prst="rect">
            <a:avLst/>
          </a:prstGeom>
          <a:noFill/>
        </p:spPr>
        <p:txBody>
          <a:bodyPr wrap="square" rtlCol="0">
            <a:spAutoFit/>
          </a:bodyPr>
          <a:lstStyle/>
          <a:p>
            <a:r>
              <a:rPr lang="en-AU" sz="2400" dirty="0">
                <a:hlinkClick r:id="rId3">
                  <a:extLst>
                    <a:ext uri="{A12FA001-AC4F-418D-AE19-62706E023703}">
                      <ahyp:hlinkClr xmlns:ahyp="http://schemas.microsoft.com/office/drawing/2018/hyperlinkcolor" val="tx"/>
                    </a:ext>
                  </a:extLst>
                </a:hlinkClick>
              </a:rPr>
              <a:t>caringathomeproject.com.au</a:t>
            </a:r>
            <a:endParaRPr lang="en-AU" sz="2400" dirty="0"/>
          </a:p>
        </p:txBody>
      </p:sp>
      <p:sp>
        <p:nvSpPr>
          <p:cNvPr id="11" name="Oval 10">
            <a:extLst>
              <a:ext uri="{FF2B5EF4-FFF2-40B4-BE49-F238E27FC236}">
                <a16:creationId xmlns:a16="http://schemas.microsoft.com/office/drawing/2014/main" id="{1E785BBD-9849-BCCF-3771-2EB9049F6762}"/>
              </a:ext>
            </a:extLst>
          </p:cNvPr>
          <p:cNvSpPr/>
          <p:nvPr/>
        </p:nvSpPr>
        <p:spPr>
          <a:xfrm>
            <a:off x="810404" y="4645974"/>
            <a:ext cx="495066" cy="49506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6">
            <a:extLst>
              <a:ext uri="{FF2B5EF4-FFF2-40B4-BE49-F238E27FC236}">
                <a16:creationId xmlns:a16="http://schemas.microsoft.com/office/drawing/2014/main" id="{FBCB93CC-6D76-CD42-C538-0084988D1CD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6884" y="4742881"/>
            <a:ext cx="303918" cy="30391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7146689-2E1A-0C15-8041-A0658290FA87}"/>
              </a:ext>
            </a:extLst>
          </p:cNvPr>
          <p:cNvGrpSpPr/>
          <p:nvPr/>
        </p:nvGrpSpPr>
        <p:grpSpPr>
          <a:xfrm>
            <a:off x="6746393" y="460950"/>
            <a:ext cx="5445607" cy="5376799"/>
            <a:chOff x="6746393" y="460950"/>
            <a:chExt cx="5445607" cy="5376799"/>
          </a:xfrm>
        </p:grpSpPr>
        <p:pic>
          <p:nvPicPr>
            <p:cNvPr id="4" name="Picture 3" descr="A computer screen with a website on it&#10;&#10;Description automatically generated">
              <a:extLst>
                <a:ext uri="{FF2B5EF4-FFF2-40B4-BE49-F238E27FC236}">
                  <a16:creationId xmlns:a16="http://schemas.microsoft.com/office/drawing/2014/main" id="{379DAC91-C4E9-5C75-C780-8D1E29A603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431" t="5179" r="30365" b="13070"/>
            <a:stretch/>
          </p:blipFill>
          <p:spPr>
            <a:xfrm>
              <a:off x="6746393" y="460950"/>
              <a:ext cx="5445607" cy="5376799"/>
            </a:xfrm>
            <a:prstGeom prst="rect">
              <a:avLst/>
            </a:prstGeom>
          </p:spPr>
        </p:pic>
        <p:pic>
          <p:nvPicPr>
            <p:cNvPr id="6" name="Picture 5" descr="A screenshot of a website&#10;&#10;Description automatically generated">
              <a:extLst>
                <a:ext uri="{FF2B5EF4-FFF2-40B4-BE49-F238E27FC236}">
                  <a16:creationId xmlns:a16="http://schemas.microsoft.com/office/drawing/2014/main" id="{91A863C3-9FB0-807F-A1FB-1B40755D4706}"/>
                </a:ext>
              </a:extLst>
            </p:cNvPr>
            <p:cNvPicPr>
              <a:picLocks noChangeAspect="1"/>
            </p:cNvPicPr>
            <p:nvPr/>
          </p:nvPicPr>
          <p:blipFill>
            <a:blip r:embed="rId6">
              <a:extLst>
                <a:ext uri="{28A0092B-C50C-407E-A947-70E740481C1C}">
                  <a14:useLocalDpi xmlns:a14="http://schemas.microsoft.com/office/drawing/2010/main" val="0"/>
                </a:ext>
              </a:extLst>
            </a:blip>
            <a:srcRect l="8512" r="11186"/>
            <a:stretch/>
          </p:blipFill>
          <p:spPr>
            <a:xfrm>
              <a:off x="7083579" y="1117731"/>
              <a:ext cx="5108421" cy="3203257"/>
            </a:xfrm>
            <a:prstGeom prst="rect">
              <a:avLst/>
            </a:prstGeom>
          </p:spPr>
        </p:pic>
      </p:grpSp>
    </p:spTree>
    <p:extLst>
      <p:ext uri="{BB962C8B-B14F-4D97-AF65-F5344CB8AC3E}">
        <p14:creationId xmlns:p14="http://schemas.microsoft.com/office/powerpoint/2010/main" val="425395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93512C-77EF-EB8B-71A6-EB756E32FA12}"/>
              </a:ext>
            </a:extLst>
          </p:cNvPr>
          <p:cNvSpPr/>
          <p:nvPr/>
        </p:nvSpPr>
        <p:spPr>
          <a:xfrm>
            <a:off x="624046" y="2400300"/>
            <a:ext cx="10381411" cy="2792185"/>
          </a:xfrm>
          <a:prstGeom prst="rect">
            <a:avLst/>
          </a:prstGeom>
          <a:solidFill>
            <a:srgbClr val="FF6633">
              <a:alpha val="20000"/>
            </a:srgb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1314649"/>
            <a:ext cx="10943908" cy="701731"/>
          </a:xfrm>
        </p:spPr>
        <p:txBody>
          <a:bodyPr/>
          <a:lstStyle/>
          <a:p>
            <a:r>
              <a:rPr lang="en-AU"/>
              <a:t>Please note…</a:t>
            </a:r>
          </a:p>
        </p:txBody>
      </p:sp>
      <p:sp>
        <p:nvSpPr>
          <p:cNvPr id="5" name="Content Placeholder 4">
            <a:extLst>
              <a:ext uri="{FF2B5EF4-FFF2-40B4-BE49-F238E27FC236}">
                <a16:creationId xmlns:a16="http://schemas.microsoft.com/office/drawing/2014/main" id="{697A6C9C-B752-DDB4-A7A1-D9FC08B2CCEE}"/>
              </a:ext>
            </a:extLst>
          </p:cNvPr>
          <p:cNvSpPr>
            <a:spLocks noGrp="1"/>
          </p:cNvSpPr>
          <p:nvPr>
            <p:ph sz="half" idx="1"/>
          </p:nvPr>
        </p:nvSpPr>
        <p:spPr>
          <a:xfrm>
            <a:off x="1048642" y="2857500"/>
            <a:ext cx="9826187" cy="1877786"/>
          </a:xfrm>
        </p:spPr>
        <p:txBody>
          <a:bodyPr>
            <a:normAutofit/>
          </a:bodyPr>
          <a:lstStyle/>
          <a:p>
            <a:pPr marL="0" indent="0">
              <a:buNone/>
            </a:pPr>
            <a:r>
              <a:rPr lang="en-AU" sz="2800"/>
              <a:t>For patient safety, clinical services should only teach carers/ families to use subcutaneous medicines if they </a:t>
            </a:r>
            <a:r>
              <a:rPr lang="en-AU" sz="2800" b="1"/>
              <a:t>can provide a 24-hour phone number</a:t>
            </a:r>
            <a:r>
              <a:rPr lang="en-AU" sz="2800"/>
              <a:t>, to provide appropriate clinical advice about managing subcutaneous medicines (1, 2).</a:t>
            </a:r>
          </a:p>
        </p:txBody>
      </p:sp>
      <p:sp>
        <p:nvSpPr>
          <p:cNvPr id="4" name="Oval 3">
            <a:extLst>
              <a:ext uri="{FF2B5EF4-FFF2-40B4-BE49-F238E27FC236}">
                <a16:creationId xmlns:a16="http://schemas.microsoft.com/office/drawing/2014/main" id="{C5E7B246-AC2D-033D-3CEC-FC60D0C40533}"/>
              </a:ext>
            </a:extLst>
          </p:cNvPr>
          <p:cNvSpPr/>
          <p:nvPr/>
        </p:nvSpPr>
        <p:spPr>
          <a:xfrm>
            <a:off x="10324580" y="1628676"/>
            <a:ext cx="1159328" cy="1159328"/>
          </a:xfrm>
          <a:prstGeom prst="ellipse">
            <a:avLst/>
          </a:prstGeom>
          <a:solidFill>
            <a:srgbClr val="FF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a:extLst>
              <a:ext uri="{FF2B5EF4-FFF2-40B4-BE49-F238E27FC236}">
                <a16:creationId xmlns:a16="http://schemas.microsoft.com/office/drawing/2014/main" id="{48070ACB-C7CF-AAB1-85C1-6A6DBA62A6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89919" y="1894015"/>
            <a:ext cx="62865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464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870976"/>
            <a:ext cx="10943908" cy="701731"/>
          </a:xfrm>
        </p:spPr>
        <p:txBody>
          <a:bodyPr wrap="square">
            <a:spAutoFit/>
          </a:bodyPr>
          <a:lstStyle/>
          <a:p>
            <a:r>
              <a:rPr lang="en-AU" dirty="0"/>
              <a:t>Resources for clinical services</a:t>
            </a:r>
          </a:p>
        </p:txBody>
      </p:sp>
      <p:grpSp>
        <p:nvGrpSpPr>
          <p:cNvPr id="20" name="Group 19">
            <a:extLst>
              <a:ext uri="{FF2B5EF4-FFF2-40B4-BE49-F238E27FC236}">
                <a16:creationId xmlns:a16="http://schemas.microsoft.com/office/drawing/2014/main" id="{6CFD6CC9-A7A7-386D-B082-1826B86EE77F}"/>
              </a:ext>
            </a:extLst>
          </p:cNvPr>
          <p:cNvGrpSpPr/>
          <p:nvPr/>
        </p:nvGrpSpPr>
        <p:grpSpPr>
          <a:xfrm>
            <a:off x="6625767" y="5261841"/>
            <a:ext cx="5144770" cy="899160"/>
            <a:chOff x="539750" y="4895601"/>
            <a:chExt cx="5144770" cy="899160"/>
          </a:xfrm>
        </p:grpSpPr>
        <p:sp>
          <p:nvSpPr>
            <p:cNvPr id="3" name="Rectangle 2">
              <a:extLst>
                <a:ext uri="{FF2B5EF4-FFF2-40B4-BE49-F238E27FC236}">
                  <a16:creationId xmlns:a16="http://schemas.microsoft.com/office/drawing/2014/main" id="{FD5256CB-C98A-34F8-F1A3-EED84013A767}"/>
                </a:ext>
              </a:extLst>
            </p:cNvPr>
            <p:cNvSpPr/>
            <p:nvPr/>
          </p:nvSpPr>
          <p:spPr>
            <a:xfrm>
              <a:off x="539750" y="4895601"/>
              <a:ext cx="5144770" cy="899160"/>
            </a:xfrm>
            <a:prstGeom prst="rect">
              <a:avLst/>
            </a:prstGeom>
            <a:solidFill>
              <a:schemeClr val="accent4">
                <a:alpha val="23922"/>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 name="TextBox 3">
              <a:extLst>
                <a:ext uri="{FF2B5EF4-FFF2-40B4-BE49-F238E27FC236}">
                  <a16:creationId xmlns:a16="http://schemas.microsoft.com/office/drawing/2014/main" id="{211D8BC8-88D2-EADA-BBBE-09D8673F8018}"/>
                </a:ext>
              </a:extLst>
            </p:cNvPr>
            <p:cNvSpPr txBox="1"/>
            <p:nvPr/>
          </p:nvSpPr>
          <p:spPr>
            <a:xfrm>
              <a:off x="1401950" y="5092129"/>
              <a:ext cx="4096024" cy="461665"/>
            </a:xfrm>
            <a:prstGeom prst="rect">
              <a:avLst/>
            </a:prstGeom>
            <a:noFill/>
          </p:spPr>
          <p:txBody>
            <a:bodyPr wrap="square" rtlCol="0">
              <a:spAutoFit/>
            </a:bodyPr>
            <a:lstStyle/>
            <a:p>
              <a:r>
                <a:rPr lang="en-AU" sz="2400" dirty="0">
                  <a:hlinkClick r:id="rId3">
                    <a:extLst>
                      <a:ext uri="{A12FA001-AC4F-418D-AE19-62706E023703}">
                        <ahyp:hlinkClr xmlns:ahyp="http://schemas.microsoft.com/office/drawing/2018/hyperlinkcolor" val="tx"/>
                      </a:ext>
                    </a:extLst>
                  </a:hlinkClick>
                </a:rPr>
                <a:t>caringathomeproject.com.au</a:t>
              </a:r>
              <a:endParaRPr lang="en-AU" sz="2400" dirty="0"/>
            </a:p>
          </p:txBody>
        </p:sp>
        <p:sp>
          <p:nvSpPr>
            <p:cNvPr id="16" name="Oval 15">
              <a:extLst>
                <a:ext uri="{FF2B5EF4-FFF2-40B4-BE49-F238E27FC236}">
                  <a16:creationId xmlns:a16="http://schemas.microsoft.com/office/drawing/2014/main" id="{867EA308-3516-53F4-05AE-39F0757B0500}"/>
                </a:ext>
              </a:extLst>
            </p:cNvPr>
            <p:cNvSpPr/>
            <p:nvPr/>
          </p:nvSpPr>
          <p:spPr>
            <a:xfrm>
              <a:off x="810404" y="5092129"/>
              <a:ext cx="495066" cy="49506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689E45AD-933A-6B71-F76C-7DCDD25D95D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1486" y="5171002"/>
              <a:ext cx="303918" cy="303918"/>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Graphic 21" descr="Badge 1 with solid fill">
            <a:extLst>
              <a:ext uri="{FF2B5EF4-FFF2-40B4-BE49-F238E27FC236}">
                <a16:creationId xmlns:a16="http://schemas.microsoft.com/office/drawing/2014/main" id="{96CF2993-7916-EBE9-D334-6DD187F434E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6934" y="4991960"/>
            <a:ext cx="457200" cy="457200"/>
          </a:xfrm>
          <a:prstGeom prst="rect">
            <a:avLst/>
          </a:prstGeom>
        </p:spPr>
      </p:pic>
      <p:pic>
        <p:nvPicPr>
          <p:cNvPr id="24" name="Graphic 23" descr="Badge with solid fill">
            <a:extLst>
              <a:ext uri="{FF2B5EF4-FFF2-40B4-BE49-F238E27FC236}">
                <a16:creationId xmlns:a16="http://schemas.microsoft.com/office/drawing/2014/main" id="{FECCF8F9-85B8-BE78-569E-961E0751794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70859" y="4999413"/>
            <a:ext cx="457200" cy="457200"/>
          </a:xfrm>
          <a:prstGeom prst="rect">
            <a:avLst/>
          </a:prstGeom>
        </p:spPr>
      </p:pic>
      <p:pic>
        <p:nvPicPr>
          <p:cNvPr id="26" name="Graphic 25" descr="Badge 3 with solid fill">
            <a:extLst>
              <a:ext uri="{FF2B5EF4-FFF2-40B4-BE49-F238E27FC236}">
                <a16:creationId xmlns:a16="http://schemas.microsoft.com/office/drawing/2014/main" id="{15606E0C-4C18-D91A-9D7E-5FE22231CBD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513810" y="4999413"/>
            <a:ext cx="457200" cy="457200"/>
          </a:xfrm>
          <a:prstGeom prst="rect">
            <a:avLst/>
          </a:prstGeom>
        </p:spPr>
      </p:pic>
      <p:sp>
        <p:nvSpPr>
          <p:cNvPr id="28" name="TextBox 27">
            <a:extLst>
              <a:ext uri="{FF2B5EF4-FFF2-40B4-BE49-F238E27FC236}">
                <a16:creationId xmlns:a16="http://schemas.microsoft.com/office/drawing/2014/main" id="{B23ED682-A994-6B82-189B-4BD8846FD4DB}"/>
              </a:ext>
            </a:extLst>
          </p:cNvPr>
          <p:cNvSpPr txBox="1"/>
          <p:nvPr/>
        </p:nvSpPr>
        <p:spPr>
          <a:xfrm>
            <a:off x="8052752" y="1848695"/>
            <a:ext cx="3508369" cy="2339102"/>
          </a:xfrm>
          <a:prstGeom prst="rect">
            <a:avLst/>
          </a:prstGeom>
          <a:noFill/>
        </p:spPr>
        <p:txBody>
          <a:bodyPr wrap="square" rtlCol="0">
            <a:spAutoFit/>
          </a:bodyPr>
          <a:lstStyle/>
          <a:p>
            <a:pPr marL="342900" indent="-342900">
              <a:spcAft>
                <a:spcPts val="1200"/>
              </a:spcAft>
              <a:buFont typeface="+mj-lt"/>
              <a:buAutoNum type="arabicPeriod"/>
            </a:pPr>
            <a:r>
              <a:rPr lang="en-US" sz="1400" dirty="0"/>
              <a:t>Example policy and procedures:</a:t>
            </a:r>
            <a:br>
              <a:rPr lang="en-US" sz="1400" dirty="0"/>
            </a:br>
            <a:r>
              <a:rPr lang="en-US" sz="1400" dirty="0"/>
              <a:t>Supporting carers to help manage breakthrough symptoms safely using subcutaneous medicines in the home</a:t>
            </a:r>
          </a:p>
          <a:p>
            <a:pPr marL="342900" indent="-342900">
              <a:spcAft>
                <a:spcPts val="1200"/>
              </a:spcAft>
              <a:buFont typeface="+mj-lt"/>
              <a:buAutoNum type="arabicPeriod"/>
            </a:pPr>
            <a:r>
              <a:rPr lang="en-US" sz="1400" dirty="0"/>
              <a:t>Guidelines for the handling of palliative care medicines in community services</a:t>
            </a:r>
          </a:p>
          <a:p>
            <a:pPr marL="342900" indent="-342900">
              <a:spcAft>
                <a:spcPts val="1200"/>
              </a:spcAft>
              <a:buFont typeface="+mj-lt"/>
              <a:buAutoNum type="arabicPeriod"/>
            </a:pPr>
            <a:r>
              <a:rPr lang="en-US" sz="1400" dirty="0"/>
              <a:t>National Core Community Palliative Care Medicines List</a:t>
            </a:r>
          </a:p>
        </p:txBody>
      </p:sp>
      <p:pic>
        <p:nvPicPr>
          <p:cNvPr id="7" name="Picture 6">
            <a:extLst>
              <a:ext uri="{FF2B5EF4-FFF2-40B4-BE49-F238E27FC236}">
                <a16:creationId xmlns:a16="http://schemas.microsoft.com/office/drawing/2014/main" id="{47A9FB3B-30BC-D03E-7CCF-C57874A146F4}"/>
              </a:ext>
            </a:extLst>
          </p:cNvPr>
          <p:cNvPicPr>
            <a:picLocks noChangeAspect="1"/>
          </p:cNvPicPr>
          <p:nvPr/>
        </p:nvPicPr>
        <p:blipFill>
          <a:blip r:embed="rId11" cstate="screen">
            <a:extLst>
              <a:ext uri="{28A0092B-C50C-407E-A947-70E740481C1C}">
                <a14:useLocalDpi xmlns:a14="http://schemas.microsoft.com/office/drawing/2010/main"/>
              </a:ext>
            </a:extLst>
          </a:blip>
          <a:srcRect l="711" t="327" r="1059" b="166"/>
          <a:stretch/>
        </p:blipFill>
        <p:spPr>
          <a:xfrm>
            <a:off x="3085993" y="1858587"/>
            <a:ext cx="2092432" cy="3002784"/>
          </a:xfrm>
          <a:prstGeom prst="rect">
            <a:avLst/>
          </a:prstGeom>
          <a:ln w="3175">
            <a:solidFill>
              <a:schemeClr val="tx1"/>
            </a:solidFill>
          </a:ln>
        </p:spPr>
      </p:pic>
      <p:pic>
        <p:nvPicPr>
          <p:cNvPr id="8" name="Picture 7">
            <a:extLst>
              <a:ext uri="{FF2B5EF4-FFF2-40B4-BE49-F238E27FC236}">
                <a16:creationId xmlns:a16="http://schemas.microsoft.com/office/drawing/2014/main" id="{40B9B065-5E3B-CECB-7FCF-A2AF5F5171B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79918" y="1848693"/>
            <a:ext cx="2115001" cy="3017693"/>
          </a:xfrm>
          <a:prstGeom prst="rect">
            <a:avLst/>
          </a:prstGeom>
          <a:ln w="3175">
            <a:solidFill>
              <a:schemeClr val="tx1"/>
            </a:solidFill>
          </a:ln>
        </p:spPr>
      </p:pic>
      <p:pic>
        <p:nvPicPr>
          <p:cNvPr id="10" name="Picture 9" descr="A screen shot of a phone&#10;&#10;Description automatically generated">
            <a:extLst>
              <a:ext uri="{FF2B5EF4-FFF2-40B4-BE49-F238E27FC236}">
                <a16:creationId xmlns:a16="http://schemas.microsoft.com/office/drawing/2014/main" id="{3050DFFB-EFFC-5846-6F2C-30B9904140EA}"/>
              </a:ext>
            </a:extLst>
          </p:cNvPr>
          <p:cNvPicPr>
            <a:picLocks noChangeAspect="1"/>
          </p:cNvPicPr>
          <p:nvPr/>
        </p:nvPicPr>
        <p:blipFill>
          <a:blip r:embed="rId13">
            <a:extLst>
              <a:ext uri="{28A0092B-C50C-407E-A947-70E740481C1C}">
                <a14:useLocalDpi xmlns:a14="http://schemas.microsoft.com/office/drawing/2010/main" val="0"/>
              </a:ext>
            </a:extLst>
          </a:blip>
          <a:srcRect l="607" b="796"/>
          <a:stretch/>
        </p:blipFill>
        <p:spPr>
          <a:xfrm>
            <a:off x="676934" y="1843678"/>
            <a:ext cx="2131959" cy="3017693"/>
          </a:xfrm>
          <a:prstGeom prst="rect">
            <a:avLst/>
          </a:prstGeom>
          <a:ln w="3175">
            <a:solidFill>
              <a:schemeClr val="tx1"/>
            </a:solidFill>
          </a:ln>
        </p:spPr>
      </p:pic>
    </p:spTree>
    <p:extLst>
      <p:ext uri="{BB962C8B-B14F-4D97-AF65-F5344CB8AC3E}">
        <p14:creationId xmlns:p14="http://schemas.microsoft.com/office/powerpoint/2010/main" val="819388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p:txBody>
          <a:bodyPr/>
          <a:lstStyle/>
          <a:p>
            <a:r>
              <a:rPr lang="en-AU"/>
              <a:t>Resources for health professionals</a:t>
            </a:r>
          </a:p>
        </p:txBody>
      </p:sp>
      <p:sp>
        <p:nvSpPr>
          <p:cNvPr id="5" name="Content Placeholder 4">
            <a:extLst>
              <a:ext uri="{FF2B5EF4-FFF2-40B4-BE49-F238E27FC236}">
                <a16:creationId xmlns:a16="http://schemas.microsoft.com/office/drawing/2014/main" id="{697A6C9C-B752-DDB4-A7A1-D9FC08B2CCEE}"/>
              </a:ext>
            </a:extLst>
          </p:cNvPr>
          <p:cNvSpPr>
            <a:spLocks noGrp="1"/>
          </p:cNvSpPr>
          <p:nvPr>
            <p:ph sz="half" idx="1"/>
          </p:nvPr>
        </p:nvSpPr>
        <p:spPr>
          <a:xfrm>
            <a:off x="540000" y="1789005"/>
            <a:ext cx="6280930" cy="4060649"/>
          </a:xfrm>
        </p:spPr>
        <p:txBody>
          <a:bodyPr>
            <a:normAutofit fontScale="92500"/>
          </a:bodyPr>
          <a:lstStyle/>
          <a:p>
            <a:pPr>
              <a:spcBef>
                <a:spcPts val="600"/>
              </a:spcBef>
            </a:pPr>
            <a:r>
              <a:rPr lang="en-AU"/>
              <a:t>Online education modules</a:t>
            </a:r>
          </a:p>
          <a:p>
            <a:pPr>
              <a:spcBef>
                <a:spcPts val="600"/>
              </a:spcBef>
            </a:pPr>
            <a:r>
              <a:rPr lang="en-AU"/>
              <a:t>palliMEDS app</a:t>
            </a:r>
          </a:p>
          <a:p>
            <a:pPr>
              <a:spcBef>
                <a:spcPts val="600"/>
              </a:spcBef>
            </a:pPr>
            <a:r>
              <a:rPr lang="en-AU"/>
              <a:t>Prompts for End-of-Life Planning (PELP) Framework</a:t>
            </a:r>
          </a:p>
          <a:p>
            <a:pPr>
              <a:spcBef>
                <a:spcPts val="600"/>
              </a:spcBef>
            </a:pPr>
            <a:r>
              <a:rPr lang="en-AU"/>
              <a:t>Introducing caring@home resources PowerPoint</a:t>
            </a:r>
          </a:p>
          <a:p>
            <a:pPr>
              <a:spcBef>
                <a:spcPts val="600"/>
              </a:spcBef>
            </a:pPr>
            <a:r>
              <a:rPr lang="en-AU"/>
              <a:t>Conducting education for a carer PowerPoint</a:t>
            </a:r>
          </a:p>
          <a:p>
            <a:pPr>
              <a:spcBef>
                <a:spcPts val="600"/>
              </a:spcBef>
            </a:pPr>
            <a:r>
              <a:rPr lang="en-AU"/>
              <a:t>A guide for health professionals providing palliative care to Aboriginal and Torres Strait Islander patients and their carers/families</a:t>
            </a:r>
          </a:p>
          <a:p>
            <a:pPr>
              <a:spcBef>
                <a:spcPts val="600"/>
              </a:spcBef>
            </a:pPr>
            <a:r>
              <a:rPr lang="en-AU"/>
              <a:t>caring@home app</a:t>
            </a:r>
          </a:p>
          <a:p>
            <a:pPr>
              <a:spcBef>
                <a:spcPts val="600"/>
              </a:spcBef>
            </a:pPr>
            <a:r>
              <a:rPr lang="en-AU"/>
              <a:t>caring@home Indigenous app</a:t>
            </a:r>
          </a:p>
        </p:txBody>
      </p:sp>
      <p:pic>
        <p:nvPicPr>
          <p:cNvPr id="6" name="Picture 5" descr="A screenshot of a phone&#10;&#10;Description automatically generated">
            <a:extLst>
              <a:ext uri="{FF2B5EF4-FFF2-40B4-BE49-F238E27FC236}">
                <a16:creationId xmlns:a16="http://schemas.microsoft.com/office/drawing/2014/main" id="{ADB5653B-9E1B-D897-1E9D-60873969EA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2621" y="1789005"/>
            <a:ext cx="1960206" cy="3966374"/>
          </a:xfrm>
          <a:prstGeom prst="rect">
            <a:avLst/>
          </a:prstGeom>
        </p:spPr>
      </p:pic>
      <p:pic>
        <p:nvPicPr>
          <p:cNvPr id="8" name="Picture 7" descr="A screenshot of a phone&#10;&#10;Description automatically generated">
            <a:extLst>
              <a:ext uri="{FF2B5EF4-FFF2-40B4-BE49-F238E27FC236}">
                <a16:creationId xmlns:a16="http://schemas.microsoft.com/office/drawing/2014/main" id="{9ECA3905-437F-175F-EBEF-7C17C6E37B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3702" y="1789005"/>
            <a:ext cx="1960206" cy="3966374"/>
          </a:xfrm>
          <a:prstGeom prst="rect">
            <a:avLst/>
          </a:prstGeom>
        </p:spPr>
      </p:pic>
    </p:spTree>
    <p:extLst>
      <p:ext uri="{BB962C8B-B14F-4D97-AF65-F5344CB8AC3E}">
        <p14:creationId xmlns:p14="http://schemas.microsoft.com/office/powerpoint/2010/main" val="16361784"/>
      </p:ext>
    </p:extLst>
  </p:cSld>
  <p:clrMapOvr>
    <a:masterClrMapping/>
  </p:clrMapOvr>
</p:sld>
</file>

<file path=ppt/theme/theme1.xml><?xml version="1.0" encoding="utf-8"?>
<a:theme xmlns:a="http://schemas.openxmlformats.org/drawingml/2006/main" name="Office Theme">
  <a:themeElements>
    <a:clrScheme name="2024 caring@home">
      <a:dk1>
        <a:sysClr val="windowText" lastClr="000000"/>
      </a:dk1>
      <a:lt1>
        <a:sysClr val="window" lastClr="FFFFFF"/>
      </a:lt1>
      <a:dk2>
        <a:srgbClr val="002F6C"/>
      </a:dk2>
      <a:lt2>
        <a:srgbClr val="E7E6E6"/>
      </a:lt2>
      <a:accent1>
        <a:srgbClr val="00A4A9"/>
      </a:accent1>
      <a:accent2>
        <a:srgbClr val="66CC33"/>
      </a:accent2>
      <a:accent3>
        <a:srgbClr val="2B3594"/>
      </a:accent3>
      <a:accent4>
        <a:srgbClr val="FF6633"/>
      </a:accent4>
      <a:accent5>
        <a:srgbClr val="990066"/>
      </a:accent5>
      <a:accent6>
        <a:srgbClr val="00A0AF"/>
      </a:accent6>
      <a:hlink>
        <a:srgbClr val="00A4A9"/>
      </a:hlink>
      <a:folHlink>
        <a:srgbClr val="00A4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16x9 - caring@home" id="{AEA89824-AACC-4D53-A380-CF0C2750901C}" vid="{E14F1950-2118-48B7-902F-A2263A88AF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C8AAC0C1D8374B86FDC7AF3DE8CA5F" ma:contentTypeVersion="12" ma:contentTypeDescription="Create a new document." ma:contentTypeScope="" ma:versionID="124f0974591717eda03d0df1dbd077b0">
  <xsd:schema xmlns:xsd="http://www.w3.org/2001/XMLSchema" xmlns:xs="http://www.w3.org/2001/XMLSchema" xmlns:p="http://schemas.microsoft.com/office/2006/metadata/properties" xmlns:ns2="c98e9b2a-8773-4614-b79a-9c85ce314e41" xmlns:ns3="1f3f78f8-7e16-460e-b7bb-de5388c5a861" targetNamespace="http://schemas.microsoft.com/office/2006/metadata/properties" ma:root="true" ma:fieldsID="8226514cf4ce6a0cbf0186bbeba07276" ns2:_="" ns3:_="">
    <xsd:import namespace="c98e9b2a-8773-4614-b79a-9c85ce314e41"/>
    <xsd:import namespace="1f3f78f8-7e16-460e-b7bb-de5388c5a8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8e9b2a-8773-4614-b79a-9c85ce314e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8e950ff-f1bc-4f65-9ab7-38c216eebbc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3f78f8-7e16-460e-b7bb-de5388c5a86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041e69a-8b05-438e-8b63-e275d5bc78ef}" ma:internalName="TaxCatchAll" ma:showField="CatchAllData" ma:web="1f3f78f8-7e16-460e-b7bb-de5388c5a8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f3f78f8-7e16-460e-b7bb-de5388c5a861" xsi:nil="true"/>
    <lcf76f155ced4ddcb4097134ff3c332f xmlns="c98e9b2a-8773-4614-b79a-9c85ce314e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A57130-48AE-4F59-94DF-B1BC167102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8e9b2a-8773-4614-b79a-9c85ce314e41"/>
    <ds:schemaRef ds:uri="1f3f78f8-7e16-460e-b7bb-de5388c5a8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B2148A-D29E-449B-AF51-F6E60EFBA842}">
  <ds:schemaRefs>
    <ds:schemaRef ds:uri="http://schemas.microsoft.com/sharepoint/v3/contenttype/forms"/>
  </ds:schemaRefs>
</ds:datastoreItem>
</file>

<file path=customXml/itemProps3.xml><?xml version="1.0" encoding="utf-8"?>
<ds:datastoreItem xmlns:ds="http://schemas.openxmlformats.org/officeDocument/2006/customXml" ds:itemID="{C744DF9A-1E8F-4566-967E-F9D025D1ECD9}">
  <ds:schemaRefs>
    <ds:schemaRef ds:uri="http://schemas.microsoft.com/office/infopath/2007/PartnerControls"/>
    <ds:schemaRef ds:uri="604b64b6-4e32-4da8-8c83-efcf36685c9c"/>
    <ds:schemaRef ds:uri="3e035340-2944-4727-9f74-27603fa6c14a"/>
    <ds:schemaRef ds:uri="http://purl.org/dc/dcmitype/"/>
    <ds:schemaRef ds:uri="http://purl.org/dc/elements/1.1/"/>
    <ds:schemaRef ds:uri="http://schemas.openxmlformats.org/package/2006/metadata/core-properties"/>
    <ds:schemaRef ds:uri="http://schemas.microsoft.com/office/2006/documentManagement/types"/>
    <ds:schemaRef ds:uri="http://www.w3.org/XML/1998/namespace"/>
    <ds:schemaRef ds:uri="a4660314-81b2-4638-9899-c4fbeff521aa"/>
    <ds:schemaRef ds:uri="http://schemas.microsoft.com/office/2006/metadata/properties"/>
    <ds:schemaRef ds:uri="http://purl.org/dc/terms/"/>
    <ds:schemaRef ds:uri="1f3f78f8-7e16-460e-b7bb-de5388c5a861"/>
    <ds:schemaRef ds:uri="c98e9b2a-8773-4614-b79a-9c85ce314e41"/>
  </ds:schemaRefs>
</ds:datastoreItem>
</file>

<file path=docProps/app.xml><?xml version="1.0" encoding="utf-8"?>
<Properties xmlns="http://schemas.openxmlformats.org/officeDocument/2006/extended-properties" xmlns:vt="http://schemas.openxmlformats.org/officeDocument/2006/docPropsVTypes">
  <Template>Presentation Template 16x9 - caring@home</Template>
  <TotalTime>221</TotalTime>
  <Words>1981</Words>
  <Application>Microsoft Office PowerPoint</Application>
  <PresentationFormat>Widescreen</PresentationFormat>
  <Paragraphs>203</Paragraphs>
  <Slides>18</Slides>
  <Notes>15</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5" baseType="lpstr">
      <vt:lpstr>Arial</vt:lpstr>
      <vt:lpstr>Calibri</vt:lpstr>
      <vt:lpstr>Myriad Pro</vt:lpstr>
      <vt:lpstr>Noto Music</vt:lpstr>
      <vt:lpstr>Wingdings</vt:lpstr>
      <vt:lpstr>Office Theme</vt:lpstr>
      <vt:lpstr>Adobe Acrobat Document</vt:lpstr>
      <vt:lpstr>Introducing caring@home resources</vt:lpstr>
      <vt:lpstr>Presentation overview</vt:lpstr>
      <vt:lpstr>Why is caring@home important?</vt:lpstr>
      <vt:lpstr>What does the evidence teach us?</vt:lpstr>
      <vt:lpstr>Carers' comments</vt:lpstr>
      <vt:lpstr>caring@home  resources</vt:lpstr>
      <vt:lpstr>Please note…</vt:lpstr>
      <vt:lpstr>Resources for clinical services</vt:lpstr>
      <vt:lpstr>Resources for health professionals</vt:lpstr>
      <vt:lpstr>Online education modules</vt:lpstr>
      <vt:lpstr>Medicines</vt:lpstr>
      <vt:lpstr>PELP Framework</vt:lpstr>
      <vt:lpstr>Terminal care planning checklist</vt:lpstr>
      <vt:lpstr>A guide for health professionals</vt:lpstr>
      <vt:lpstr>PowerPoint Presentation</vt:lpstr>
      <vt:lpstr>Resources for carers/ families</vt:lpstr>
      <vt:lpstr>Community Palliative Care Resources Box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caring@home Presentation Template</dc:title>
  <dc:creator>Jaimee Stimson</dc:creator>
  <cp:lastModifiedBy>Jane Stephens</cp:lastModifiedBy>
  <cp:revision>36</cp:revision>
  <dcterms:created xsi:type="dcterms:W3CDTF">2023-08-03T00:15:33Z</dcterms:created>
  <dcterms:modified xsi:type="dcterms:W3CDTF">2025-07-30T07:11:08Z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0x01010005C8AAC0C1D8374B86FDC7AF3DE8CA5F</vt:lpwstr>
  </property>
  <property fmtid="{D5CDD505-2E9C-101B-9397-08002B2CF9AE}" pid="3" name="MediaServiceImageTags">
    <vt:lpwstr/>
  </property>
</Properties>
</file>