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6" r:id="rId8"/>
    <p:sldId id="265" r:id="rId9"/>
    <p:sldId id="26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Cooper" initials="KC" lastIdx="5" clrIdx="0">
    <p:extLst>
      <p:ext uri="{19B8F6BF-5375-455C-9EA6-DF929625EA0E}">
        <p15:presenceInfo xmlns:p15="http://schemas.microsoft.com/office/powerpoint/2012/main" userId="Karen Coo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E57"/>
    <a:srgbClr val="FF7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2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4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0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1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768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56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1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68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72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07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92233193/b612a2d30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vimeo.com/292232978/f33966a7d6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16E1B4-27A5-4512-9F22-6767EE9E50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D0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753F2B9-9126-4FEE-8866-A8BA8151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 b="1466"/>
          <a:stretch/>
        </p:blipFill>
        <p:spPr>
          <a:xfrm>
            <a:off x="0" y="0"/>
            <a:ext cx="9144000" cy="500935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4E892E6-01D3-4880-8CEB-A30F99B1A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3609" y="4478811"/>
            <a:ext cx="6858000" cy="860105"/>
          </a:xfrm>
        </p:spPr>
        <p:txBody>
          <a:bodyPr>
            <a:normAutofit/>
          </a:bodyPr>
          <a:lstStyle/>
          <a:p>
            <a:pPr algn="l"/>
            <a:r>
              <a:rPr lang="en-AU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Resources for carers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DA45B-56B2-4230-91E6-37B48D5AACFD}"/>
              </a:ext>
            </a:extLst>
          </p:cNvPr>
          <p:cNvSpPr txBox="1"/>
          <p:nvPr/>
        </p:nvSpPr>
        <p:spPr>
          <a:xfrm>
            <a:off x="340540" y="6095780"/>
            <a:ext cx="8417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900" i="1" dirty="0" err="1">
                <a:solidFill>
                  <a:schemeClr val="bg1"/>
                </a:solidFill>
              </a:rPr>
              <a:t>caring@home</a:t>
            </a:r>
            <a:r>
              <a:rPr lang="en-AU" sz="900" i="1" dirty="0">
                <a:solidFill>
                  <a:schemeClr val="bg1"/>
                </a:solidFill>
              </a:rPr>
              <a:t> acknowledges the Traditional Custodians of country throughout Australia and their connections to land, sea and community.</a:t>
            </a:r>
            <a:br>
              <a:rPr lang="en-AU" sz="900" i="1" dirty="0">
                <a:solidFill>
                  <a:schemeClr val="bg1"/>
                </a:solidFill>
              </a:rPr>
            </a:br>
            <a:r>
              <a:rPr lang="en-AU" sz="900" i="1" dirty="0">
                <a:solidFill>
                  <a:schemeClr val="bg1"/>
                </a:solidFill>
              </a:rPr>
              <a:t>We pay our respect to their Elders past and present and extend that respect to all Aboriginal and Torres Strait Islander people.</a:t>
            </a:r>
          </a:p>
          <a:p>
            <a:pPr algn="ctr"/>
            <a:r>
              <a:rPr lang="en-AU" sz="900" i="1" dirty="0" err="1">
                <a:solidFill>
                  <a:schemeClr val="bg1"/>
                </a:solidFill>
              </a:rPr>
              <a:t>caring@home</a:t>
            </a:r>
            <a:r>
              <a:rPr lang="en-AU" sz="900" dirty="0">
                <a:solidFill>
                  <a:schemeClr val="bg1"/>
                </a:solidFill>
              </a:rPr>
              <a:t> for Aboriginal and Torres Strait Islander Families is funded by the Australian Government and led by Brisbane South Palliative Care Collaborative.</a:t>
            </a:r>
          </a:p>
        </p:txBody>
      </p:sp>
    </p:spTree>
    <p:extLst>
      <p:ext uri="{BB962C8B-B14F-4D97-AF65-F5344CB8AC3E}">
        <p14:creationId xmlns:p14="http://schemas.microsoft.com/office/powerpoint/2010/main" val="12243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27" y="324394"/>
            <a:ext cx="7100559" cy="844242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Example - Short training videos</a:t>
            </a: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60EFDB3-CB2B-4F5C-A561-7266F82D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5760000"/>
            <a:ext cx="1911785" cy="7736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F8402F-6BAF-470A-9C6D-249EA296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27" y="1019085"/>
            <a:ext cx="7886700" cy="1212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The five training videos show how to do each step when giving a subcutaneous medicine.</a:t>
            </a:r>
          </a:p>
          <a:p>
            <a:pPr marL="0" indent="0">
              <a:buNone/>
            </a:pPr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Here are two examples of the videos.</a:t>
            </a:r>
          </a:p>
        </p:txBody>
      </p:sp>
      <p:pic>
        <p:nvPicPr>
          <p:cNvPr id="9" name="Picture 8" descr="A person sitting on a be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DC6134E-E86C-4536-B870-EFEFCA5963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r="13137"/>
          <a:stretch/>
        </p:blipFill>
        <p:spPr>
          <a:xfrm>
            <a:off x="4691742" y="2394233"/>
            <a:ext cx="3826846" cy="2584515"/>
          </a:xfrm>
          <a:prstGeom prst="rect">
            <a:avLst/>
          </a:prstGeom>
        </p:spPr>
      </p:pic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192AF509-69BB-47E2-B3EF-A36A0280C3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r="9703"/>
          <a:stretch/>
        </p:blipFill>
        <p:spPr>
          <a:xfrm>
            <a:off x="520144" y="2394234"/>
            <a:ext cx="3826846" cy="2584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6E958-D389-4376-9ED8-746341BF6D05}"/>
              </a:ext>
            </a:extLst>
          </p:cNvPr>
          <p:cNvSpPr txBox="1"/>
          <p:nvPr/>
        </p:nvSpPr>
        <p:spPr>
          <a:xfrm>
            <a:off x="4691742" y="5072138"/>
            <a:ext cx="382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Video 5 - </a:t>
            </a:r>
            <a:r>
              <a:rPr lang="en-AU" sz="1400" i="1" dirty="0" err="1"/>
              <a:t>caring@home</a:t>
            </a:r>
            <a:r>
              <a:rPr lang="en-AU" sz="1400" dirty="0"/>
              <a:t>: Giving a medicine using a subcutaneous cannula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A9001-CC16-43CA-9F2B-F836C98A323E}"/>
              </a:ext>
            </a:extLst>
          </p:cNvPr>
          <p:cNvSpPr txBox="1"/>
          <p:nvPr/>
        </p:nvSpPr>
        <p:spPr>
          <a:xfrm>
            <a:off x="570631" y="5038696"/>
            <a:ext cx="3826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Video 4 - </a:t>
            </a:r>
            <a:r>
              <a:rPr lang="en-AU" sz="1400" i="1" dirty="0" err="1"/>
              <a:t>caring@home</a:t>
            </a:r>
            <a:r>
              <a:rPr lang="en-AU" sz="1400" dirty="0"/>
              <a:t>: Writing a label, opening an ampoule and drawing up medicine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07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8" y="297933"/>
            <a:ext cx="7886700" cy="1096716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What is the </a:t>
            </a:r>
            <a:r>
              <a:rPr lang="en-AU" sz="2800" b="1" i="1" dirty="0" err="1">
                <a:solidFill>
                  <a:srgbClr val="FF7F40"/>
                </a:solidFill>
                <a:latin typeface="Myriad Pro" panose="020B0503030403020204" pitchFamily="34" charset="0"/>
              </a:rPr>
              <a:t>caring@home</a:t>
            </a:r>
            <a:r>
              <a:rPr lang="en-AU" sz="2800" b="1" i="1" dirty="0">
                <a:solidFill>
                  <a:srgbClr val="FF7F40"/>
                </a:solidFill>
                <a:latin typeface="Myriad Pro" panose="020B0503030403020204" pitchFamily="34" charset="0"/>
              </a:rPr>
              <a:t> </a:t>
            </a:r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package for carers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C97AA-F145-40C5-BCA0-26EDCE19F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29" y="1533017"/>
            <a:ext cx="3439556" cy="4668166"/>
          </a:xfrm>
        </p:spPr>
        <p:txBody>
          <a:bodyPr>
            <a:normAutofit/>
          </a:bodyPr>
          <a:lstStyle/>
          <a:p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Supports health professionals to teach carers to manage breakthrough symptoms safely using subcutaneous medicines in a person who has chosen to be cared for, and die at home, if possible. </a:t>
            </a:r>
          </a:p>
          <a:p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Developed after broad consultation with urban, rural and remote health professionals.</a:t>
            </a:r>
          </a:p>
          <a:p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Supports individual learning styles (written, audio, visual, pictorial).</a:t>
            </a:r>
          </a:p>
          <a:p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Easy to use.</a:t>
            </a:r>
          </a:p>
          <a:p>
            <a:endParaRPr lang="en-AU" sz="1800" dirty="0">
              <a:solidFill>
                <a:srgbClr val="8D0E57"/>
              </a:solidFill>
              <a:latin typeface="Myriad Pro" panose="020B0503030403020204" pitchFamily="34" charset="0"/>
            </a:endParaRPr>
          </a:p>
          <a:p>
            <a:endParaRPr lang="en-AU" sz="1800" dirty="0">
              <a:solidFill>
                <a:srgbClr val="8D0E57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60EFDB3-CB2B-4F5C-A561-7266F82D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5760000"/>
            <a:ext cx="1911785" cy="773606"/>
          </a:xfrm>
          <a:prstGeom prst="rect">
            <a:avLst/>
          </a:prstGeom>
        </p:spPr>
      </p:pic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EA972FA8-566B-4AED-BA1E-2FB552469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7" y="1968446"/>
            <a:ext cx="4902124" cy="348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51" y="137635"/>
            <a:ext cx="7886700" cy="1325563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What is contained in the </a:t>
            </a:r>
            <a:b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</a:br>
            <a:r>
              <a:rPr lang="en-AU" sz="2800" b="1" i="1" dirty="0" err="1">
                <a:solidFill>
                  <a:srgbClr val="FF7F40"/>
                </a:solidFill>
                <a:latin typeface="Myriad Pro" panose="020B0503030403020204" pitchFamily="34" charset="0"/>
              </a:rPr>
              <a:t>caring@home</a:t>
            </a:r>
            <a:r>
              <a:rPr lang="en-AU" sz="2800" b="1" i="1" dirty="0">
                <a:solidFill>
                  <a:srgbClr val="FF7F40"/>
                </a:solidFill>
                <a:latin typeface="Myriad Pro" panose="020B0503030403020204" pitchFamily="34" charset="0"/>
              </a:rPr>
              <a:t> </a:t>
            </a:r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package for carers?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C97AA-F145-40C5-BCA0-26EDCE19F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72" y="1359041"/>
            <a:ext cx="8102855" cy="5174565"/>
          </a:xfrm>
        </p:spPr>
        <p:txBody>
          <a:bodyPr numCol="2" spcCol="288000">
            <a:normAutofit/>
          </a:bodyPr>
          <a:lstStyle/>
          <a:p>
            <a:pPr marL="0" indent="0">
              <a:buNone/>
            </a:pPr>
            <a:r>
              <a:rPr lang="en-AU" sz="1800" b="1" dirty="0">
                <a:latin typeface="Myriad Pro" panose="020B0503030403020204" pitchFamily="34" charset="0"/>
              </a:rPr>
              <a:t>For carers: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Practical handbook for carers 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Writing a label, opening an ampoule and drawing up medicine - </a:t>
            </a:r>
            <a:r>
              <a:rPr lang="en-AU" sz="1500" i="1" dirty="0">
                <a:latin typeface="Myriad Pro" panose="020B0503030403020204" pitchFamily="34" charset="0"/>
              </a:rPr>
              <a:t>A step-by-step guide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Giving a medicine using a subcutaneous cannula - </a:t>
            </a:r>
            <a:r>
              <a:rPr lang="en-AU" sz="1500" i="1" dirty="0">
                <a:latin typeface="Myriad Pro" panose="020B0503030403020204" pitchFamily="34" charset="0"/>
              </a:rPr>
              <a:t>A step-by-step guide 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Medicines diary - for carers to record all the subcutaneous medicines that are given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Symptoms and medicines: Colour-coded fridge chart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Short training videos (USB) - showing how to do each step when giving a subcutaneous medicine (5 videos)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A practice demonstration kit and sharps container 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Information brochure for carers </a:t>
            </a:r>
          </a:p>
          <a:p>
            <a:pPr marL="0" indent="0">
              <a:buNone/>
            </a:pPr>
            <a:endParaRPr lang="en-AU" sz="1800" b="1" dirty="0"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AU" sz="1800" b="1" dirty="0">
                <a:latin typeface="Myriad Pro" panose="020B0503030403020204" pitchFamily="34" charset="0"/>
              </a:rPr>
              <a:t>For nurses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Syringe labels - The syringe labels are pre-printed and colour-coded. 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One-on-one training checklist and carer post-training competency assessment </a:t>
            </a:r>
          </a:p>
          <a:p>
            <a:pPr marL="0" indent="0">
              <a:buNone/>
            </a:pPr>
            <a:endParaRPr lang="en-AU" sz="1800" dirty="0"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AU" sz="1800" dirty="0">
              <a:solidFill>
                <a:srgbClr val="8D0E57"/>
              </a:solidFill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AU" sz="1800" dirty="0">
              <a:solidFill>
                <a:srgbClr val="8D0E57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60EFDB3-CB2B-4F5C-A561-7266F82D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5760000"/>
            <a:ext cx="1911785" cy="773606"/>
          </a:xfrm>
          <a:prstGeom prst="rect">
            <a:avLst/>
          </a:prstGeom>
        </p:spPr>
      </p:pic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1477B383-EC39-4CEF-ABDB-921D4CF8A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26" y="4256428"/>
            <a:ext cx="3204680" cy="227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3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27" y="324394"/>
            <a:ext cx="7886700" cy="844242"/>
          </a:xfrm>
        </p:spPr>
        <p:txBody>
          <a:bodyPr>
            <a:normAutofit fontScale="90000"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Example - Practical handbook for carers</a:t>
            </a:r>
            <a:b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</a:br>
            <a:endParaRPr lang="en-AU" sz="2800" b="1" dirty="0">
              <a:solidFill>
                <a:srgbClr val="FF7F4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C97AA-F145-40C5-BCA0-26EDCE19F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27" y="8110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The handbook provides written and pictorial material with all the information a carer needs to help manage breakthrough symptoms safely using subcutaneous medicines. </a:t>
            </a: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60EFDB3-CB2B-4F5C-A561-7266F82D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5760000"/>
            <a:ext cx="1911785" cy="773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DE94FF-E16E-4DB1-8954-2BF88162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4" t="15402" r="42083" b="4680"/>
          <a:stretch/>
        </p:blipFill>
        <p:spPr>
          <a:xfrm>
            <a:off x="2107299" y="1644837"/>
            <a:ext cx="3418225" cy="4789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9A6EDA-640A-48F1-9347-CD3FF39391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33" t="15402" r="42222" b="4680"/>
          <a:stretch/>
        </p:blipFill>
        <p:spPr>
          <a:xfrm>
            <a:off x="5650927" y="1766273"/>
            <a:ext cx="3317135" cy="4668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4032FC-D8EE-4CB5-A769-FA446F0714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59" t="19079" r="37742" b="16692"/>
          <a:stretch/>
        </p:blipFill>
        <p:spPr>
          <a:xfrm>
            <a:off x="96464" y="2318187"/>
            <a:ext cx="2138736" cy="300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27" y="520224"/>
            <a:ext cx="7886700" cy="844242"/>
          </a:xfrm>
        </p:spPr>
        <p:txBody>
          <a:bodyPr>
            <a:normAutofit fontScale="90000"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Example – Giving medicine using a subcutaneous cannula - </a:t>
            </a:r>
            <a:r>
              <a:rPr lang="en-AU" sz="2800" b="1" i="1" dirty="0">
                <a:solidFill>
                  <a:srgbClr val="FF7F40"/>
                </a:solidFill>
                <a:latin typeface="Myriad Pro" panose="020B0503030403020204" pitchFamily="34" charset="0"/>
              </a:rPr>
              <a:t>A step-by-step guide</a:t>
            </a:r>
            <a:b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</a:br>
            <a:b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</a:br>
            <a:endParaRPr lang="en-AU" sz="2800" b="1" dirty="0">
              <a:solidFill>
                <a:srgbClr val="FF7F40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60EFDB3-CB2B-4F5C-A561-7266F82D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5760000"/>
            <a:ext cx="1911785" cy="7736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568600-04FA-4487-A742-055400C4B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29" t="15448" r="42043" b="4681"/>
          <a:stretch/>
        </p:blipFill>
        <p:spPr>
          <a:xfrm>
            <a:off x="392215" y="1052051"/>
            <a:ext cx="4031225" cy="5690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63348A-2869-4836-8BA8-A539FFD61F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29" t="15831" r="42258" b="4681"/>
          <a:stretch/>
        </p:blipFill>
        <p:spPr>
          <a:xfrm>
            <a:off x="4709653" y="1052051"/>
            <a:ext cx="4031224" cy="57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27" y="84795"/>
            <a:ext cx="7100559" cy="844242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Practice demonstration kit for carers</a:t>
            </a: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60EFDB3-CB2B-4F5C-A561-7266F82D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5760000"/>
            <a:ext cx="1911785" cy="7736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F8402F-6BAF-470A-9C6D-249EA296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27" y="929036"/>
            <a:ext cx="5532003" cy="19813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The practice demonstration kit is used by a registered nurse as a teaching aid during a one-on-one training session. The carer can practise with the kit after the training.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solidFill>
                <a:srgbClr val="8D0E57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B1CCB-ED33-4581-B242-69B650902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6" t="30475" r="20537" b="14684"/>
          <a:stretch/>
        </p:blipFill>
        <p:spPr>
          <a:xfrm>
            <a:off x="454128" y="3107354"/>
            <a:ext cx="8424402" cy="3488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6E6FAB-BC48-4228-966D-4D461A7DCA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16" t="19922" r="29651" b="21163"/>
          <a:stretch/>
        </p:blipFill>
        <p:spPr>
          <a:xfrm>
            <a:off x="6124354" y="752398"/>
            <a:ext cx="2754176" cy="226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27" y="84795"/>
            <a:ext cx="7100559" cy="844242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Example - Medicines diary</a:t>
            </a: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60EFDB3-CB2B-4F5C-A561-7266F82D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5760000"/>
            <a:ext cx="1911785" cy="7736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F8402F-6BAF-470A-9C6D-249EA296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27" y="752398"/>
            <a:ext cx="7886700" cy="6912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The medicines diary is for carers to record all the subcutaneous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medicines that are given to the person being cared for.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20CC72-8BBE-486B-8DB5-C952B423A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37" t="13223" r="35917" b="4680"/>
          <a:stretch/>
        </p:blipFill>
        <p:spPr>
          <a:xfrm rot="5400000">
            <a:off x="4513787" y="2182091"/>
            <a:ext cx="3531134" cy="5356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8386F0-9AF5-44A7-9F04-22D92302B6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00" t="12540" r="33571" b="4681"/>
          <a:stretch/>
        </p:blipFill>
        <p:spPr>
          <a:xfrm>
            <a:off x="6924555" y="324394"/>
            <a:ext cx="1827230" cy="2507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5ED85-04EC-488A-ACDE-5473D8F5D6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38" t="13932" r="36757" b="5737"/>
          <a:stretch/>
        </p:blipFill>
        <p:spPr>
          <a:xfrm rot="5400000">
            <a:off x="1112295" y="555124"/>
            <a:ext cx="3846855" cy="56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27" y="82128"/>
            <a:ext cx="7100559" cy="844242"/>
          </a:xfrm>
        </p:spPr>
        <p:txBody>
          <a:bodyPr>
            <a:normAutofit fontScale="90000"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Example – Symptoms and medicines: 	</a:t>
            </a:r>
            <a:b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</a:br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Colour-coded fridge chart and syringe labels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F8402F-6BAF-470A-9C6D-249EA296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80" y="949679"/>
            <a:ext cx="6441349" cy="6912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The colour-coded labelling system - including the colour-coded fridge chart and syringe labels - acts as a safety check to ensure the correct medicine is given for each breakthrough symptom.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11712-88D0-4399-A38A-AFC752FDB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6" t="14376" r="18334" b="4681"/>
          <a:stretch/>
        </p:blipFill>
        <p:spPr>
          <a:xfrm>
            <a:off x="209281" y="1873714"/>
            <a:ext cx="6441350" cy="4512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1868B1-305F-4DD8-B670-0832FA212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29431" r="46046" b="55065"/>
          <a:stretch/>
        </p:blipFill>
        <p:spPr>
          <a:xfrm>
            <a:off x="6888740" y="1964188"/>
            <a:ext cx="2190307" cy="797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E1B759-306A-4DC5-B6F0-DDA6A96AC1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83" t="27364" r="45930" b="57089"/>
          <a:stretch/>
        </p:blipFill>
        <p:spPr>
          <a:xfrm rot="258185">
            <a:off x="6850668" y="2914928"/>
            <a:ext cx="2211573" cy="799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505430-75F7-452B-AC2B-34C962B351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00" t="34805" r="46163" b="51104"/>
          <a:stretch/>
        </p:blipFill>
        <p:spPr>
          <a:xfrm>
            <a:off x="6823785" y="3829471"/>
            <a:ext cx="2179674" cy="724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3E720-80B7-4725-A50B-2C3B5F3199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116" t="30465" r="46046" b="55852"/>
          <a:stretch/>
        </p:blipFill>
        <p:spPr>
          <a:xfrm rot="292948">
            <a:off x="6822566" y="4737372"/>
            <a:ext cx="2179674" cy="703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C216E-AF06-4E9C-8AFA-038171A6A5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084" t="58723" r="46000" b="26741"/>
          <a:stretch/>
        </p:blipFill>
        <p:spPr>
          <a:xfrm>
            <a:off x="6800739" y="5598894"/>
            <a:ext cx="2186940" cy="747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6AAD83-0BF9-4344-BBD8-B599F13D3F40}"/>
              </a:ext>
            </a:extLst>
          </p:cNvPr>
          <p:cNvSpPr txBox="1"/>
          <p:nvPr/>
        </p:nvSpPr>
        <p:spPr>
          <a:xfrm>
            <a:off x="7024259" y="1183669"/>
            <a:ext cx="173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rgbClr val="8D0E57"/>
                </a:solidFill>
              </a:rPr>
              <a:t>Example syringe labels</a:t>
            </a:r>
          </a:p>
        </p:txBody>
      </p:sp>
    </p:spTree>
    <p:extLst>
      <p:ext uri="{BB962C8B-B14F-4D97-AF65-F5344CB8AC3E}">
        <p14:creationId xmlns:p14="http://schemas.microsoft.com/office/powerpoint/2010/main" val="5286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27" y="82128"/>
            <a:ext cx="7100559" cy="844242"/>
          </a:xfrm>
        </p:spPr>
        <p:txBody>
          <a:bodyPr>
            <a:normAutofit fontScale="90000"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Example - One-on-one training checklist and carer post-training competency assessment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F8402F-6BAF-470A-9C6D-249EA296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27" y="926370"/>
            <a:ext cx="8591820" cy="6912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This checklist is used by the nurse to guide the one-on-one training session with the carer, and to check carer competency after the training session.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ECAEF3-0E17-4E8B-955E-3E54A3AB0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86" t="15689" r="42458" b="6863"/>
          <a:stretch/>
        </p:blipFill>
        <p:spPr>
          <a:xfrm>
            <a:off x="753205" y="1590684"/>
            <a:ext cx="3507919" cy="5001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69B6BB-53A0-4DC4-958F-D98B39396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89" t="16914" r="42361" b="6050"/>
          <a:stretch/>
        </p:blipFill>
        <p:spPr>
          <a:xfrm>
            <a:off x="4572000" y="1590684"/>
            <a:ext cx="3606800" cy="500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8AAC0C1D8374B86FDC7AF3DE8CA5F" ma:contentTypeVersion="12" ma:contentTypeDescription="Create a new document." ma:contentTypeScope="" ma:versionID="124f0974591717eda03d0df1dbd077b0">
  <xsd:schema xmlns:xsd="http://www.w3.org/2001/XMLSchema" xmlns:xs="http://www.w3.org/2001/XMLSchema" xmlns:p="http://schemas.microsoft.com/office/2006/metadata/properties" xmlns:ns2="c98e9b2a-8773-4614-b79a-9c85ce314e41" xmlns:ns3="1f3f78f8-7e16-460e-b7bb-de5388c5a861" targetNamespace="http://schemas.microsoft.com/office/2006/metadata/properties" ma:root="true" ma:fieldsID="8226514cf4ce6a0cbf0186bbeba07276" ns2:_="" ns3:_="">
    <xsd:import namespace="c98e9b2a-8773-4614-b79a-9c85ce314e41"/>
    <xsd:import namespace="1f3f78f8-7e16-460e-b7bb-de5388c5a8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e9b2a-8773-4614-b79a-9c85ce314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8e950ff-f1bc-4f65-9ab7-38c216eebb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f78f8-7e16-460e-b7bb-de5388c5a8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41e69a-8b05-438e-8b63-e275d5bc78ef}" ma:internalName="TaxCatchAll" ma:showField="CatchAllData" ma:web="1f3f78f8-7e16-460e-b7bb-de5388c5a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3f78f8-7e16-460e-b7bb-de5388c5a861" xsi:nil="true"/>
    <lcf76f155ced4ddcb4097134ff3c332f xmlns="c98e9b2a-8773-4614-b79a-9c85ce314e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E1040E-A4FB-4DE1-9150-9F4A1D077347}"/>
</file>

<file path=customXml/itemProps2.xml><?xml version="1.0" encoding="utf-8"?>
<ds:datastoreItem xmlns:ds="http://schemas.openxmlformats.org/officeDocument/2006/customXml" ds:itemID="{9158716F-AEE4-44B3-A8D3-AFF048356D52}"/>
</file>

<file path=customXml/itemProps3.xml><?xml version="1.0" encoding="utf-8"?>
<ds:datastoreItem xmlns:ds="http://schemas.openxmlformats.org/officeDocument/2006/customXml" ds:itemID="{22024432-7A14-4C5E-B32D-0190417F1D6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519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Office Theme</vt:lpstr>
      <vt:lpstr>PowerPoint Presentation</vt:lpstr>
      <vt:lpstr>What is the caring@home package for carers</vt:lpstr>
      <vt:lpstr>What is contained in the  caring@home package for carers?</vt:lpstr>
      <vt:lpstr>Example - Practical handbook for carers </vt:lpstr>
      <vt:lpstr>Example – Giving medicine using a subcutaneous cannula - A step-by-step guide  </vt:lpstr>
      <vt:lpstr>Practice demonstration kit for carers</vt:lpstr>
      <vt:lpstr>Example - Medicines diary</vt:lpstr>
      <vt:lpstr>Example – Symptoms and medicines:   Colour-coded fridge chart and syringe labels</vt:lpstr>
      <vt:lpstr>Example - One-on-one training checklist and carer post-training competency assessment</vt:lpstr>
      <vt:lpstr>Example - Short training 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caring@home resources for carers</dc:title>
  <dc:creator>Helen Tyreman</dc:creator>
  <cp:keywords>carers</cp:keywords>
  <cp:lastModifiedBy>Cameron Shepherd</cp:lastModifiedBy>
  <cp:revision>36</cp:revision>
  <dcterms:created xsi:type="dcterms:W3CDTF">2020-09-17T01:44:48Z</dcterms:created>
  <dcterms:modified xsi:type="dcterms:W3CDTF">2020-12-17T01:32:25Z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0x01010005C8AAC0C1D8374B86FDC7AF3DE8CA5F</vt:lpwstr>
  </property>
</Properties>
</file>