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25"/>
  </p:notesMasterIdLst>
  <p:handoutMasterIdLst>
    <p:handoutMasterId r:id="rId26"/>
  </p:handoutMasterIdLst>
  <p:sldIdLst>
    <p:sldId id="257" r:id="rId3"/>
    <p:sldId id="287" r:id="rId4"/>
    <p:sldId id="298" r:id="rId5"/>
    <p:sldId id="281" r:id="rId6"/>
    <p:sldId id="289" r:id="rId7"/>
    <p:sldId id="288" r:id="rId8"/>
    <p:sldId id="275" r:id="rId9"/>
    <p:sldId id="302" r:id="rId10"/>
    <p:sldId id="291" r:id="rId11"/>
    <p:sldId id="261" r:id="rId12"/>
    <p:sldId id="279" r:id="rId13"/>
    <p:sldId id="299" r:id="rId14"/>
    <p:sldId id="285" r:id="rId15"/>
    <p:sldId id="294" r:id="rId16"/>
    <p:sldId id="296" r:id="rId17"/>
    <p:sldId id="297" r:id="rId18"/>
    <p:sldId id="305" r:id="rId19"/>
    <p:sldId id="292" r:id="rId20"/>
    <p:sldId id="283" r:id="rId21"/>
    <p:sldId id="303" r:id="rId22"/>
    <p:sldId id="304" r:id="rId23"/>
    <p:sldId id="300" r:id="rId24"/>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riona Bisset" initials="CB" lastIdx="1" clrIdx="0">
    <p:extLst>
      <p:ext uri="{19B8F6BF-5375-455C-9EA6-DF929625EA0E}">
        <p15:presenceInfo xmlns:p15="http://schemas.microsoft.com/office/powerpoint/2012/main" userId="S-1-5-21-354452115-4160669723-1860823000-2053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00A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980" autoAdjust="0"/>
  </p:normalViewPr>
  <p:slideViewPr>
    <p:cSldViewPr snapToGrid="0" snapToObjects="1">
      <p:cViewPr varScale="1">
        <p:scale>
          <a:sx n="141" d="100"/>
          <a:sy n="141" d="100"/>
        </p:scale>
        <p:origin x="132" y="186"/>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EB1ACB15-9D59-734A-81D3-FD7002408F82}" type="datetimeFigureOut">
              <a:rPr lang="en-US" smtClean="0"/>
              <a:t>9/7/2020</a:t>
            </a:fld>
            <a:endParaRPr lang="en-US"/>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FA50B117-BD09-6E41-A7ED-22E4DE54F9E9}" type="slidenum">
              <a:rPr lang="en-US" smtClean="0"/>
              <a:t>‹#›</a:t>
            </a:fld>
            <a:endParaRPr lang="en-US"/>
          </a:p>
        </p:txBody>
      </p:sp>
    </p:spTree>
    <p:extLst>
      <p:ext uri="{BB962C8B-B14F-4D97-AF65-F5344CB8AC3E}">
        <p14:creationId xmlns:p14="http://schemas.microsoft.com/office/powerpoint/2010/main" val="327921949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8-11-27T03:54:52.672"/>
    </inkml:context>
    <inkml:brush xml:id="br0">
      <inkml:brushProperty name="width" value="0.035" units="cm"/>
      <inkml:brushProperty name="height" value="0.035" units="cm"/>
      <inkml:brushProperty name="fitToCurve" value="1"/>
    </inkml:brush>
  </inkml:definitions>
  <inkml:traceGroup>
    <inkml:annotationXML>
      <emma:emma xmlns:emma="http://www.w3.org/2003/04/emma" version="1.0">
        <emma:interpretation id="{E03CDA9E-0345-4A10-8275-6D737FEE75A3}" emma:medium="tactile" emma:mode="ink">
          <msink:context xmlns:msink="http://schemas.microsoft.com/ink/2010/main" type="writingRegion" rotatedBoundingBox="21053,8767 21068,8767 21068,8782 21053,8782"/>
        </emma:interpretation>
      </emma:emma>
    </inkml:annotationXML>
    <inkml:traceGroup>
      <inkml:annotationXML>
        <emma:emma xmlns:emma="http://www.w3.org/2003/04/emma" version="1.0">
          <emma:interpretation id="{65443E5F-37DD-4DEA-932C-72A850AADF43}" emma:medium="tactile" emma:mode="ink">
            <msink:context xmlns:msink="http://schemas.microsoft.com/ink/2010/main" type="paragraph" rotatedBoundingBox="21053,8767 21068,8767 21068,8782 21053,8782" alignmentLevel="1"/>
          </emma:interpretation>
        </emma:emma>
      </inkml:annotationXML>
      <inkml:traceGroup>
        <inkml:annotationXML>
          <emma:emma xmlns:emma="http://www.w3.org/2003/04/emma" version="1.0">
            <emma:interpretation id="{3D02E08F-5B98-4391-B2BB-182567310EB7}" emma:medium="tactile" emma:mode="ink">
              <msink:context xmlns:msink="http://schemas.microsoft.com/ink/2010/main" type="line" rotatedBoundingBox="21053,8767 21068,8767 21068,8782 21053,8782"/>
            </emma:interpretation>
          </emma:emma>
        </inkml:annotationXML>
        <inkml:traceGroup>
          <inkml:annotationXML>
            <emma:emma xmlns:emma="http://www.w3.org/2003/04/emma" version="1.0">
              <emma:interpretation id="{AC572E77-0A8E-4F37-A524-E0685F03FCF5}" emma:medium="tactile" emma:mode="ink">
                <msink:context xmlns:msink="http://schemas.microsoft.com/ink/2010/main" type="inkWord" rotatedBoundingBox="21053,8767 21068,8767 21068,8782 21053,8782"/>
              </emma:interpretation>
              <emma:one-of disjunction-type="recognition" id="oneOf0">
                <emma:interpretation id="interp0" emma:lang="en-AU" emma:confidence="0">
                  <emma:literal>.</emma:literal>
                </emma:interpretation>
                <emma:interpretation id="interp1" emma:lang="en-AU" emma:confidence="0">
                  <emma:literal>`</emma:literal>
                </emma:interpretation>
                <emma:interpretation id="interp2" emma:lang="en-AU" emma:confidence="0">
                  <emma:literal>'</emma:literal>
                </emma:interpretation>
                <emma:interpretation id="interp3" emma:lang="en-AU" emma:confidence="0">
                  <emma:literal>l</emma:literal>
                </emma:interpretation>
                <emma:interpretation id="interp4" emma:lang="en-AU" emma:confidence="0">
                  <emma:literal>,</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B1B3014D-1357-0F47-9748-A4DC7339754D}" type="datetimeFigureOut">
              <a:rPr lang="en-US" smtClean="0"/>
              <a:t>9/7/2020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46969785-D671-7547-B39F-56BBE792D0B4}" type="slidenum">
              <a:rPr lang="en-US" smtClean="0"/>
              <a:t>‹#›</a:t>
            </a:fld>
            <a:endParaRPr lang="en-US"/>
          </a:p>
        </p:txBody>
      </p:sp>
    </p:spTree>
    <p:extLst>
      <p:ext uri="{BB962C8B-B14F-4D97-AF65-F5344CB8AC3E}">
        <p14:creationId xmlns:p14="http://schemas.microsoft.com/office/powerpoint/2010/main" val="26133020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ringathomeproject.com.au/tabid/5319/Default.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yriad Pro" panose="020B0503030403020204" pitchFamily="34" charset="0"/>
              </a:rPr>
              <a:t>Notes:</a:t>
            </a:r>
            <a:r>
              <a:rPr lang="en-AU" dirty="0">
                <a:latin typeface="Myriad Pro" panose="020B0503030403020204" pitchFamily="34" charset="0"/>
              </a:rPr>
              <a:t> </a:t>
            </a:r>
          </a:p>
          <a:p>
            <a:pPr marL="171450" indent="-171450">
              <a:buFont typeface="Arial" panose="020B0604020202020204" pitchFamily="34" charset="0"/>
              <a:buChar char="•"/>
            </a:pPr>
            <a:r>
              <a:rPr lang="en-AU" dirty="0">
                <a:solidFill>
                  <a:schemeClr val="tx1"/>
                </a:solidFill>
                <a:latin typeface="Myriad Pro" panose="020B0503030403020204" pitchFamily="34" charset="0"/>
              </a:rPr>
              <a:t>It is recommended that before you run this session with your team that you have: </a:t>
            </a:r>
          </a:p>
          <a:p>
            <a:pPr marL="628650" lvl="1" indent="-171450">
              <a:buFont typeface="Arial" panose="020B0604020202020204" pitchFamily="34" charset="0"/>
              <a:buChar char="•"/>
            </a:pPr>
            <a:r>
              <a:rPr lang="en-AU" dirty="0">
                <a:solidFill>
                  <a:schemeClr val="tx1"/>
                </a:solidFill>
                <a:latin typeface="Myriad Pro" panose="020B0503030403020204" pitchFamily="34" charset="0"/>
              </a:rPr>
              <a:t>Completed the online modules for nurses on the </a:t>
            </a:r>
            <a:r>
              <a:rPr lang="en-AU" i="1" dirty="0" err="1">
                <a:solidFill>
                  <a:schemeClr val="tx1"/>
                </a:solidFill>
                <a:latin typeface="Myriad Pro" panose="020B0503030403020204" pitchFamily="34" charset="0"/>
              </a:rPr>
              <a:t>caring@home</a:t>
            </a:r>
            <a:r>
              <a:rPr lang="en-AU" i="1" dirty="0">
                <a:solidFill>
                  <a:schemeClr val="tx1"/>
                </a:solidFill>
                <a:latin typeface="Myriad Pro" panose="020B0503030403020204" pitchFamily="34" charset="0"/>
              </a:rPr>
              <a:t> </a:t>
            </a:r>
            <a:r>
              <a:rPr lang="en-AU" dirty="0">
                <a:solidFill>
                  <a:schemeClr val="tx1"/>
                </a:solidFill>
                <a:latin typeface="Myriad Pro" panose="020B0503030403020204" pitchFamily="34" charset="0"/>
              </a:rPr>
              <a:t>website</a:t>
            </a:r>
          </a:p>
          <a:p>
            <a:pPr marL="628650" lvl="1" indent="-171450">
              <a:buFont typeface="Arial" panose="020B0604020202020204" pitchFamily="34" charset="0"/>
              <a:buChar char="•"/>
            </a:pPr>
            <a:r>
              <a:rPr lang="en-AU" dirty="0">
                <a:solidFill>
                  <a:schemeClr val="tx1"/>
                </a:solidFill>
                <a:latin typeface="Myriad Pro" panose="020B0503030403020204" pitchFamily="34" charset="0"/>
              </a:rPr>
              <a:t>Watched the 5 short carer training videos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yriad Pro" panose="020B0503030403020204" pitchFamily="34" charset="0"/>
              </a:rPr>
              <a:t>Obtained and familiarised yourself with all the resources and how to access them</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yriad Pro" panose="020B0503030403020204" pitchFamily="34" charset="0"/>
              </a:rPr>
              <a:t>Ensured that you have internet availability to demonstrate how to access the online modules for registered nurses.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solidFill>
                <a:schemeClr val="tx1"/>
              </a:solidFill>
              <a:latin typeface="Myriad Pro" panose="020B050303040302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latin typeface="Myriad Pro" panose="020B0503030403020204" pitchFamily="34" charset="0"/>
              </a:rPr>
              <a:t>The resources include: </a:t>
            </a:r>
          </a:p>
          <a:p>
            <a:pPr marL="1085850" lvl="2" indent="-171450">
              <a:buFont typeface="Arial" panose="020B0604020202020204" pitchFamily="34" charset="0"/>
              <a:buChar char="•"/>
            </a:pPr>
            <a:r>
              <a:rPr lang="en-AU" dirty="0">
                <a:solidFill>
                  <a:schemeClr val="tx1"/>
                </a:solidFill>
                <a:latin typeface="Myriad Pro" panose="020B0503030403020204" pitchFamily="34" charset="0"/>
              </a:rPr>
              <a:t>The </a:t>
            </a:r>
            <a:r>
              <a:rPr lang="en-AU" i="1" dirty="0" err="1">
                <a:solidFill>
                  <a:schemeClr val="tx1"/>
                </a:solidFill>
                <a:latin typeface="Myriad Pro" panose="020B0503030403020204" pitchFamily="34" charset="0"/>
              </a:rPr>
              <a:t>caring@home</a:t>
            </a:r>
            <a:r>
              <a:rPr lang="en-AU" i="1" dirty="0">
                <a:solidFill>
                  <a:schemeClr val="tx1"/>
                </a:solidFill>
                <a:latin typeface="Myriad Pro" panose="020B0503030403020204" pitchFamily="34" charset="0"/>
              </a:rPr>
              <a:t> </a:t>
            </a:r>
            <a:r>
              <a:rPr lang="en-AU" dirty="0">
                <a:solidFill>
                  <a:schemeClr val="tx1"/>
                </a:solidFill>
                <a:latin typeface="Myriad Pro" panose="020B0503030403020204" pitchFamily="34" charset="0"/>
              </a:rPr>
              <a:t>package for carers (the package can be either ordered or most components downloaded from the </a:t>
            </a:r>
            <a:r>
              <a:rPr lang="en-AU" i="1" dirty="0" err="1">
                <a:solidFill>
                  <a:schemeClr val="tx1"/>
                </a:solidFill>
                <a:latin typeface="Myriad Pro" panose="020B0503030403020204" pitchFamily="34" charset="0"/>
              </a:rPr>
              <a:t>caring@home</a:t>
            </a:r>
            <a:r>
              <a:rPr lang="en-AU" i="1" dirty="0">
                <a:solidFill>
                  <a:schemeClr val="tx1"/>
                </a:solidFill>
                <a:latin typeface="Myriad Pro" panose="020B0503030403020204" pitchFamily="34" charset="0"/>
              </a:rPr>
              <a:t> </a:t>
            </a:r>
            <a:r>
              <a:rPr lang="en-AU" dirty="0">
                <a:solidFill>
                  <a:schemeClr val="tx1"/>
                </a:solidFill>
                <a:latin typeface="Myriad Pro" panose="020B0503030403020204" pitchFamily="34" charset="0"/>
              </a:rPr>
              <a:t>website) </a:t>
            </a:r>
          </a:p>
          <a:p>
            <a:pPr marL="1085850" lvl="2" indent="-171450">
              <a:buFont typeface="Arial" panose="020B0604020202020204" pitchFamily="34" charset="0"/>
              <a:buChar char="•"/>
            </a:pPr>
            <a:r>
              <a:rPr lang="en-AU" dirty="0">
                <a:solidFill>
                  <a:schemeClr val="tx1"/>
                </a:solidFill>
                <a:latin typeface="Myriad Pro" panose="020B0503030403020204" pitchFamily="34" charset="0"/>
              </a:rPr>
              <a:t>‘Guidelines for the handling of palliative care medicines in community services’</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yriad Pro" panose="020B0503030403020204" pitchFamily="34" charset="0"/>
              </a:rPr>
              <a:t>The ‘Example policy and procedures: </a:t>
            </a:r>
            <a:r>
              <a:rPr lang="en-AU" i="1" dirty="0">
                <a:solidFill>
                  <a:schemeClr val="tx1"/>
                </a:solidFill>
                <a:latin typeface="Myriad Pro" panose="020B0503030403020204" pitchFamily="34" charset="0"/>
              </a:rPr>
              <a:t>Supporting carers to help manage breakthrough symptoms safely using subcutaneous medicines in the home’</a:t>
            </a:r>
          </a:p>
          <a:p>
            <a:pPr marL="1085850" lvl="2" indent="-171450">
              <a:buFont typeface="Arial" panose="020B0604020202020204" pitchFamily="34" charset="0"/>
              <a:buChar char="•"/>
            </a:pPr>
            <a:r>
              <a:rPr lang="en-AU" dirty="0">
                <a:solidFill>
                  <a:schemeClr val="tx1"/>
                </a:solidFill>
                <a:latin typeface="Myriad Pro" panose="020B0503030403020204" pitchFamily="34" charset="0"/>
              </a:rPr>
              <a:t>The </a:t>
            </a:r>
            <a:r>
              <a:rPr lang="en-AU" i="1" dirty="0">
                <a:solidFill>
                  <a:schemeClr val="tx1"/>
                </a:solidFill>
                <a:latin typeface="Myriad Pro" panose="020B0503030403020204" pitchFamily="34" charset="0"/>
              </a:rPr>
              <a:t>Palliative care symptom management medicines for Australians living in the community (</a:t>
            </a:r>
            <a:r>
              <a:rPr lang="en-AU" i="0" dirty="0">
                <a:solidFill>
                  <a:schemeClr val="tx1"/>
                </a:solidFill>
                <a:latin typeface="Myriad Pro" panose="020B0503030403020204" pitchFamily="34" charset="0"/>
              </a:rPr>
              <a:t>Refer to the RN lanyard card) </a:t>
            </a:r>
          </a:p>
          <a:p>
            <a:pPr marL="1085850" lvl="2" indent="-171450">
              <a:buFont typeface="Arial" panose="020B0604020202020204" pitchFamily="34" charset="0"/>
              <a:buChar char="•"/>
            </a:pPr>
            <a:r>
              <a:rPr lang="en-AU" dirty="0">
                <a:solidFill>
                  <a:schemeClr val="tx1"/>
                </a:solidFill>
                <a:latin typeface="Myriad Pro" panose="020B0503030403020204" pitchFamily="34" charset="0"/>
              </a:rPr>
              <a:t>The </a:t>
            </a:r>
            <a:r>
              <a:rPr lang="en-AU" dirty="0" err="1">
                <a:solidFill>
                  <a:schemeClr val="tx1"/>
                </a:solidFill>
                <a:latin typeface="Myriad Pro" panose="020B0503030403020204" pitchFamily="34" charset="0"/>
              </a:rPr>
              <a:t>palliMEDS</a:t>
            </a:r>
            <a:r>
              <a:rPr lang="en-AU" dirty="0">
                <a:solidFill>
                  <a:schemeClr val="tx1"/>
                </a:solidFill>
                <a:latin typeface="Myriad Pro" panose="020B0503030403020204" pitchFamily="34" charset="0"/>
              </a:rPr>
              <a:t> app downloaded onto your phone.</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a:t>
            </a:fld>
            <a:endParaRPr lang="en-US"/>
          </a:p>
        </p:txBody>
      </p:sp>
    </p:spTree>
    <p:extLst>
      <p:ext uri="{BB962C8B-B14F-4D97-AF65-F5344CB8AC3E}">
        <p14:creationId xmlns:p14="http://schemas.microsoft.com/office/powerpoint/2010/main" val="264094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Notes: </a:t>
            </a:r>
          </a:p>
          <a:p>
            <a:pPr marL="228600" indent="-228600">
              <a:buFont typeface="Arial" panose="020B0604020202020204" pitchFamily="34" charset="0"/>
              <a:buAutoNum type="arabicPeriod"/>
            </a:pPr>
            <a:r>
              <a:rPr lang="en-AU" dirty="0"/>
              <a:t>The </a:t>
            </a:r>
            <a:r>
              <a:rPr lang="en-AU" i="1" dirty="0"/>
              <a:t>Palliative care symptom management medicines for Australians living in the community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This is a consensus-based list of medicines suitable for use in the community for the management of terminal symptoms. The medicines have been endorsed by the Australian and New Zealand Society of Palliative Medicine and the target audience is generalists not specialists.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2. The </a:t>
            </a:r>
            <a:r>
              <a:rPr lang="en-AU" dirty="0" err="1"/>
              <a:t>palliMEDS</a:t>
            </a:r>
            <a:r>
              <a:rPr lang="en-AU" dirty="0"/>
              <a:t> app is available to download onto your phone. </a:t>
            </a:r>
          </a:p>
          <a:p>
            <a:pPr marL="628650" lvl="1" indent="-171450">
              <a:buFont typeface="Arial" panose="020B0604020202020204" pitchFamily="34" charset="0"/>
              <a:buChar char="•"/>
            </a:pPr>
            <a:r>
              <a:rPr lang="en-AU" dirty="0"/>
              <a:t>This app has been designed by </a:t>
            </a:r>
            <a:r>
              <a:rPr lang="en-US" dirty="0"/>
              <a:t>NPS MedicineWise for </a:t>
            </a:r>
            <a:r>
              <a:rPr lang="en-US" i="1" dirty="0" err="1"/>
              <a:t>caring@home</a:t>
            </a:r>
            <a:r>
              <a:rPr lang="en-US" i="1" dirty="0"/>
              <a:t> </a:t>
            </a:r>
            <a:r>
              <a:rPr lang="en-US" i="0" dirty="0"/>
              <a:t>and</a:t>
            </a:r>
            <a:r>
              <a:rPr lang="en-US" i="1" dirty="0"/>
              <a:t> </a:t>
            </a:r>
            <a:r>
              <a:rPr lang="en-US" dirty="0"/>
              <a:t>explains the use of the eight medicines that have been endorsed for end-of-life care by the Australian and New Zealand Society of Palliative Medicine. </a:t>
            </a:r>
            <a:endParaRPr lang="en-AU" i="1"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10</a:t>
            </a:fld>
            <a:endParaRPr lang="en-US"/>
          </a:p>
        </p:txBody>
      </p:sp>
    </p:spTree>
    <p:extLst>
      <p:ext uri="{BB962C8B-B14F-4D97-AF65-F5344CB8AC3E}">
        <p14:creationId xmlns:p14="http://schemas.microsoft.com/office/powerpoint/2010/main" val="408681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chemeClr val="tx1"/>
                </a:solidFill>
                <a:latin typeface="Myriad Pro" panose="020B0503030403020204" pitchFamily="34" charset="0"/>
                <a:ea typeface="BatangChe" panose="02030609000101010101" pitchFamily="49" charset="-127"/>
              </a:rPr>
              <a:t>Notes: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dirty="0">
                <a:solidFill>
                  <a:schemeClr val="tx1"/>
                </a:solidFill>
                <a:latin typeface="Myriad Pro" panose="020B0503030403020204" pitchFamily="34" charset="0"/>
                <a:ea typeface="BatangChe" panose="02030609000101010101" pitchFamily="49" charset="-127"/>
              </a:rPr>
              <a:t>It is recommended that each nurse completes the online modules prior to using the </a:t>
            </a:r>
            <a:r>
              <a:rPr lang="en-AU" sz="1200" i="1" dirty="0" err="1">
                <a:solidFill>
                  <a:schemeClr val="tx1"/>
                </a:solidFill>
                <a:latin typeface="Myriad Pro" panose="020B0503030403020204" pitchFamily="34" charset="0"/>
                <a:ea typeface="BatangChe" panose="02030609000101010101" pitchFamily="49" charset="-127"/>
              </a:rPr>
              <a:t>caring@home</a:t>
            </a:r>
            <a:r>
              <a:rPr lang="en-AU" sz="1200" i="1" dirty="0">
                <a:solidFill>
                  <a:schemeClr val="tx1"/>
                </a:solidFill>
                <a:latin typeface="Myriad Pro" panose="020B0503030403020204" pitchFamily="34" charset="0"/>
                <a:ea typeface="BatangChe" panose="02030609000101010101" pitchFamily="49" charset="-127"/>
              </a:rPr>
              <a:t> </a:t>
            </a:r>
            <a:r>
              <a:rPr lang="en-AU" sz="1200" i="0" dirty="0">
                <a:solidFill>
                  <a:schemeClr val="tx1"/>
                </a:solidFill>
                <a:latin typeface="Myriad Pro" panose="020B0503030403020204" pitchFamily="34" charset="0"/>
                <a:ea typeface="BatangChe" panose="02030609000101010101" pitchFamily="49" charset="-127"/>
              </a:rPr>
              <a:t>resources.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latin typeface="Myriad Pro" panose="020B0503030403020204" pitchFamily="34" charset="0"/>
                <a:ea typeface="BatangChe" panose="02030609000101010101" pitchFamily="49" charset="-127"/>
              </a:rPr>
              <a:t>Module 1 takes 20 minutes to complete.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latin typeface="Myriad Pro" panose="020B0503030403020204" pitchFamily="34" charset="0"/>
                <a:ea typeface="BatangChe" panose="02030609000101010101" pitchFamily="49" charset="-127"/>
              </a:rPr>
              <a:t>Module 2 takes 40 minutes and is presented in two parts.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latin typeface="Myriad Pro" panose="020B0503030403020204" pitchFamily="34" charset="0"/>
                <a:ea typeface="BatangChe" panose="02030609000101010101" pitchFamily="49" charset="-127"/>
              </a:rPr>
              <a:t>A certificate of learning can be printed for module 1 and each part of module 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yriad Pro" panose="020B0503030403020204" pitchFamily="34" charset="0"/>
              </a:rPr>
              <a:t>The online modules aim to educate RNs about how to use the </a:t>
            </a:r>
            <a:r>
              <a:rPr lang="en-AU" i="1" dirty="0" err="1">
                <a:solidFill>
                  <a:schemeClr val="tx1"/>
                </a:solidFill>
                <a:latin typeface="Myriad Pro" panose="020B0503030403020204" pitchFamily="34" charset="0"/>
              </a:rPr>
              <a:t>caring@home</a:t>
            </a:r>
            <a:r>
              <a:rPr lang="en-AU" i="1" dirty="0">
                <a:solidFill>
                  <a:schemeClr val="tx1"/>
                </a:solidFill>
                <a:latin typeface="Myriad Pro" panose="020B0503030403020204" pitchFamily="34" charset="0"/>
              </a:rPr>
              <a:t> </a:t>
            </a:r>
            <a:r>
              <a:rPr lang="en-AU" dirty="0">
                <a:solidFill>
                  <a:schemeClr val="tx1"/>
                </a:solidFill>
                <a:latin typeface="Myriad Pro" panose="020B0503030403020204" pitchFamily="34" charset="0"/>
              </a:rPr>
              <a:t>resources to teach carers to help manage breakthrough symptoms safely using subcutaneous medicines.</a:t>
            </a:r>
            <a:endParaRPr lang="en-AU" sz="1200" i="0" dirty="0">
              <a:solidFill>
                <a:schemeClr val="tx1"/>
              </a:solidFill>
              <a:latin typeface="Myriad Pro" panose="020B0503030403020204" pitchFamily="34" charset="0"/>
              <a:ea typeface="BatangChe" panose="02030609000101010101" pitchFamily="49" charset="-127"/>
            </a:endParaRPr>
          </a:p>
          <a:p>
            <a:pPr marL="171450" indent="-171450">
              <a:buFont typeface="Arial" panose="020B0604020202020204" pitchFamily="34" charset="0"/>
              <a:buChar char="•"/>
            </a:pPr>
            <a:r>
              <a:rPr lang="en-AU" sz="1200" i="0" dirty="0">
                <a:solidFill>
                  <a:schemeClr val="tx1"/>
                </a:solidFill>
                <a:latin typeface="Myriad Pro" panose="020B0503030403020204" pitchFamily="34" charset="0"/>
                <a:ea typeface="BatangChe" panose="02030609000101010101" pitchFamily="49" charset="-127"/>
              </a:rPr>
              <a:t>RNs have the option to participate in a pre/post survey as part of the evaluation component of the </a:t>
            </a:r>
            <a:r>
              <a:rPr lang="en-AU" sz="1200" i="1" dirty="0" err="1">
                <a:solidFill>
                  <a:schemeClr val="tx1"/>
                </a:solidFill>
                <a:latin typeface="Myriad Pro" panose="020B0503030403020204" pitchFamily="34" charset="0"/>
                <a:ea typeface="BatangChe" panose="02030609000101010101" pitchFamily="49" charset="-127"/>
              </a:rPr>
              <a:t>caring@home</a:t>
            </a:r>
            <a:r>
              <a:rPr lang="en-AU" sz="1200" i="1" dirty="0">
                <a:solidFill>
                  <a:schemeClr val="tx1"/>
                </a:solidFill>
                <a:latin typeface="Myriad Pro" panose="020B0503030403020204" pitchFamily="34" charset="0"/>
                <a:ea typeface="BatangChe" panose="02030609000101010101" pitchFamily="49" charset="-127"/>
              </a:rPr>
              <a:t> </a:t>
            </a:r>
            <a:r>
              <a:rPr lang="en-AU" sz="1200" i="0" dirty="0">
                <a:solidFill>
                  <a:schemeClr val="tx1"/>
                </a:solidFill>
                <a:latin typeface="Myriad Pro" panose="020B0503030403020204" pitchFamily="34" charset="0"/>
                <a:ea typeface="BatangChe" panose="02030609000101010101" pitchFamily="49" charset="-127"/>
              </a:rPr>
              <a:t>project. </a:t>
            </a:r>
            <a:r>
              <a:rPr lang="en-AU" sz="1200" i="1" dirty="0">
                <a:solidFill>
                  <a:schemeClr val="tx1"/>
                </a:solidFill>
                <a:latin typeface="Myriad Pro" panose="020B0503030403020204" pitchFamily="34" charset="0"/>
                <a:ea typeface="BatangChe" panose="02030609000101010101" pitchFamily="49" charset="-127"/>
              </a:rPr>
              <a:t>This is voluntary. </a:t>
            </a:r>
          </a:p>
          <a:p>
            <a:pPr marL="171450" indent="-171450">
              <a:buFont typeface="Arial" panose="020B0604020202020204" pitchFamily="34" charset="0"/>
              <a:buChar char="•"/>
            </a:pPr>
            <a:r>
              <a:rPr lang="en-AU" sz="1200" dirty="0">
                <a:solidFill>
                  <a:schemeClr val="tx1"/>
                </a:solidFill>
                <a:latin typeface="Myriad Pro" panose="020B0503030403020204" pitchFamily="34" charset="0"/>
                <a:ea typeface="BatangChe" panose="02030609000101010101" pitchFamily="49" charset="-127"/>
              </a:rPr>
              <a:t>These modules can be accessed through the </a:t>
            </a:r>
            <a:r>
              <a:rPr lang="en-AU" sz="1200" i="1" dirty="0" err="1">
                <a:solidFill>
                  <a:schemeClr val="tx1"/>
                </a:solidFill>
                <a:latin typeface="Myriad Pro" panose="020B0503030403020204" pitchFamily="34" charset="0"/>
                <a:ea typeface="BatangChe" panose="02030609000101010101" pitchFamily="49" charset="-127"/>
              </a:rPr>
              <a:t>caring@home</a:t>
            </a:r>
            <a:r>
              <a:rPr lang="en-AU" sz="1200" i="1" dirty="0">
                <a:solidFill>
                  <a:schemeClr val="tx1"/>
                </a:solidFill>
                <a:latin typeface="Myriad Pro" panose="020B0503030403020204" pitchFamily="34" charset="0"/>
                <a:ea typeface="BatangChe" panose="02030609000101010101" pitchFamily="49" charset="-127"/>
              </a:rPr>
              <a:t> </a:t>
            </a:r>
            <a:r>
              <a:rPr lang="en-AU" sz="1200" dirty="0">
                <a:solidFill>
                  <a:schemeClr val="tx1"/>
                </a:solidFill>
                <a:latin typeface="Myriad Pro" panose="020B0503030403020204" pitchFamily="34" charset="0"/>
                <a:ea typeface="BatangChe" panose="02030609000101010101" pitchFamily="49" charset="-127"/>
              </a:rPr>
              <a:t>website: </a:t>
            </a:r>
            <a:r>
              <a:rPr lang="en-AU" sz="1200" dirty="0">
                <a:solidFill>
                  <a:schemeClr val="tx1"/>
                </a:solidFill>
                <a:latin typeface="Myriad Pro" panose="020B0503030403020204" pitchFamily="34" charset="0"/>
                <a:ea typeface="BatangChe" panose="02030609000101010101" pitchFamily="49" charset="-127"/>
                <a:hlinkClick r:id="rId3"/>
              </a:rPr>
              <a:t>https://www.caringathomeproject.com.au/tabid/5319/Default.aspx</a:t>
            </a:r>
            <a:endParaRPr lang="en-AU" sz="1200" dirty="0">
              <a:solidFill>
                <a:schemeClr val="tx1"/>
              </a:solidFill>
              <a:latin typeface="Myriad Pro" panose="020B0503030403020204" pitchFamily="34" charset="0"/>
              <a:ea typeface="BatangChe" panose="02030609000101010101" pitchFamily="49" charset="-127"/>
            </a:endParaRPr>
          </a:p>
          <a:p>
            <a:pPr marL="0" indent="0">
              <a:buFont typeface="Arial" panose="020B0604020202020204" pitchFamily="34" charset="0"/>
              <a:buNone/>
            </a:pPr>
            <a:endParaRPr lang="en-AU" sz="1200" i="0" dirty="0">
              <a:latin typeface="Myriad Pro" panose="020B0503030403020204" pitchFamily="34" charset="0"/>
            </a:endParaRPr>
          </a:p>
          <a:p>
            <a:pPr marL="171450" indent="-171450">
              <a:buFont typeface="Arial" panose="020B0604020202020204" pitchFamily="34" charset="0"/>
              <a:buChar char="•"/>
            </a:pPr>
            <a:endParaRPr lang="en-AU" sz="1200" dirty="0">
              <a:latin typeface="Myriad Pro" panose="020B0503030403020204" pitchFamily="34" charset="0"/>
            </a:endParaRPr>
          </a:p>
          <a:p>
            <a:endParaRPr lang="en-AU" dirty="0"/>
          </a:p>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11</a:t>
            </a:fld>
            <a:endParaRPr lang="en-US"/>
          </a:p>
        </p:txBody>
      </p:sp>
    </p:spTree>
    <p:extLst>
      <p:ext uri="{BB962C8B-B14F-4D97-AF65-F5344CB8AC3E}">
        <p14:creationId xmlns:p14="http://schemas.microsoft.com/office/powerpoint/2010/main" val="275206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12</a:t>
            </a:fld>
            <a:endParaRPr lang="en-US"/>
          </a:p>
        </p:txBody>
      </p:sp>
    </p:spTree>
    <p:extLst>
      <p:ext uri="{BB962C8B-B14F-4D97-AF65-F5344CB8AC3E}">
        <p14:creationId xmlns:p14="http://schemas.microsoft.com/office/powerpoint/2010/main" val="348025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yriad Pro" panose="020B0503030403020204" pitchFamily="34" charset="0"/>
              </a:rPr>
              <a:t>Notes: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chemeClr val="tx1"/>
                </a:solidFill>
                <a:latin typeface="Myriad Pro" panose="020B0503030403020204" pitchFamily="34" charset="0"/>
              </a:rPr>
              <a:t>There are 9 key elements to the one-on-one training session conducted by RNs and outlined in the checklist. </a:t>
            </a:r>
          </a:p>
          <a:p>
            <a:pPr marL="171450" indent="-171450">
              <a:buFont typeface="Arial" panose="020B0604020202020204" pitchFamily="34" charset="0"/>
              <a:buChar char="•"/>
            </a:pPr>
            <a:r>
              <a:rPr lang="en-AU" dirty="0">
                <a:solidFill>
                  <a:schemeClr val="tx1"/>
                </a:solidFill>
                <a:latin typeface="Myriad Pro" panose="020B0503030403020204" pitchFamily="34" charset="0"/>
              </a:rPr>
              <a:t>The one-on-one training checklist and carer post training competency assessment form has a dual purpose: </a:t>
            </a:r>
          </a:p>
          <a:p>
            <a:pPr marL="457200" lvl="1" indent="0">
              <a:buNone/>
            </a:pPr>
            <a:r>
              <a:rPr lang="en-AU" dirty="0">
                <a:solidFill>
                  <a:schemeClr val="tx1"/>
                </a:solidFill>
                <a:latin typeface="Myriad Pro" panose="020B0503030403020204" pitchFamily="34" charset="0"/>
              </a:rPr>
              <a:t>- A teaching tool for RNs to guide the one-on-one training session</a:t>
            </a:r>
          </a:p>
          <a:p>
            <a:pPr marL="457200" lvl="1" indent="0">
              <a:buNone/>
            </a:pPr>
            <a:r>
              <a:rPr lang="en-AU" dirty="0">
                <a:solidFill>
                  <a:schemeClr val="tx1"/>
                </a:solidFill>
                <a:latin typeface="Myriad Pro" panose="020B0503030403020204" pitchFamily="34" charset="0"/>
              </a:rPr>
              <a:t>- Prompts for the RN to ensure that the carer is competent with each element.  </a:t>
            </a:r>
          </a:p>
          <a:p>
            <a:pPr marL="171450" lvl="0" indent="-171450">
              <a:buFont typeface="Arial" panose="020B0604020202020204" pitchFamily="34" charset="0"/>
              <a:buChar char="•"/>
            </a:pPr>
            <a:r>
              <a:rPr lang="en-AU" dirty="0">
                <a:solidFill>
                  <a:schemeClr val="tx1"/>
                </a:solidFill>
                <a:latin typeface="Myriad Pro" panose="020B0503030403020204" pitchFamily="34" charset="0"/>
              </a:rPr>
              <a:t>The form may be stored in the patient’s notes. </a:t>
            </a:r>
          </a:p>
          <a:p>
            <a:endParaRPr lang="en-AU" dirty="0">
              <a:latin typeface="Myriad Pro" panose="020B0503030403020204" pitchFamily="34" charset="0"/>
            </a:endParaRPr>
          </a:p>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13</a:t>
            </a:fld>
            <a:endParaRPr lang="en-US"/>
          </a:p>
        </p:txBody>
      </p:sp>
    </p:spTree>
    <p:extLst>
      <p:ext uri="{BB962C8B-B14F-4D97-AF65-F5344CB8AC3E}">
        <p14:creationId xmlns:p14="http://schemas.microsoft.com/office/powerpoint/2010/main" val="308885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chemeClr val="tx1"/>
                </a:solidFill>
                <a:latin typeface="Myriad Pro" panose="020B0503030403020204" pitchFamily="34" charset="0"/>
              </a:rPr>
              <a:t>Notes: </a:t>
            </a:r>
          </a:p>
          <a:p>
            <a:pPr marL="171450" indent="-171450">
              <a:buFont typeface="Arial" panose="020B0604020202020204" pitchFamily="34" charset="0"/>
              <a:buChar char="•"/>
            </a:pPr>
            <a:r>
              <a:rPr lang="en-AU" dirty="0">
                <a:solidFill>
                  <a:schemeClr val="tx1"/>
                </a:solidFill>
                <a:latin typeface="Myriad Pro" panose="020B0503030403020204" pitchFamily="34" charset="0"/>
              </a:rPr>
              <a:t>The handbook provides written information and pictures that the carer may need to help manage breakthrough symptoms safely using subcutaneous medicines. </a:t>
            </a:r>
          </a:p>
          <a:p>
            <a:pPr marL="171450" indent="-171450">
              <a:buFont typeface="Arial" panose="020B0604020202020204" pitchFamily="34" charset="0"/>
              <a:buChar char="•"/>
            </a:pPr>
            <a:r>
              <a:rPr lang="en-AU" dirty="0">
                <a:solidFill>
                  <a:schemeClr val="tx1"/>
                </a:solidFill>
                <a:latin typeface="Myriad Pro" panose="020B0503030403020204" pitchFamily="34" charset="0"/>
              </a:rPr>
              <a:t>The medicines diary is used to record all the subcutaneous medicines that the carer gives to the person they are caring for.</a:t>
            </a:r>
          </a:p>
          <a:p>
            <a:pPr marL="171450" indent="-171450">
              <a:buFont typeface="Arial" panose="020B0604020202020204" pitchFamily="34" charset="0"/>
              <a:buChar char="•"/>
            </a:pPr>
            <a:r>
              <a:rPr lang="en-AU" dirty="0">
                <a:solidFill>
                  <a:schemeClr val="tx1"/>
                </a:solidFill>
                <a:latin typeface="Myriad Pro" panose="020B0503030403020204" pitchFamily="34" charset="0"/>
              </a:rPr>
              <a:t>The two illustrated guides explain to the carer, using a step-by-step approach, how to: </a:t>
            </a:r>
          </a:p>
          <a:p>
            <a:pPr marL="457200" lvl="1" indent="0">
              <a:buFont typeface="Arial" panose="020B0604020202020204" pitchFamily="34" charset="0"/>
              <a:buNone/>
            </a:pPr>
            <a:r>
              <a:rPr lang="en-AU" dirty="0">
                <a:solidFill>
                  <a:schemeClr val="tx1"/>
                </a:solidFill>
                <a:latin typeface="Myriad Pro" panose="020B0503030403020204" pitchFamily="34" charset="0"/>
              </a:rPr>
              <a:t>- Write a label, open an ampoule and draw up medicine</a:t>
            </a:r>
          </a:p>
          <a:p>
            <a:pPr marL="457200" lvl="1" indent="0">
              <a:buFont typeface="Arial" panose="020B0604020202020204" pitchFamily="34" charset="0"/>
              <a:buNone/>
            </a:pPr>
            <a:r>
              <a:rPr lang="en-AU" dirty="0">
                <a:solidFill>
                  <a:schemeClr val="tx1"/>
                </a:solidFill>
                <a:latin typeface="Myriad Pro" panose="020B0503030403020204" pitchFamily="34" charset="0"/>
              </a:rPr>
              <a:t>- Give medicine using a subcutaneous cannula.</a:t>
            </a:r>
          </a:p>
        </p:txBody>
      </p:sp>
      <p:sp>
        <p:nvSpPr>
          <p:cNvPr id="4" name="Slide Number Placeholder 3"/>
          <p:cNvSpPr>
            <a:spLocks noGrp="1"/>
          </p:cNvSpPr>
          <p:nvPr>
            <p:ph type="sldNum" sz="quarter" idx="10"/>
          </p:nvPr>
        </p:nvSpPr>
        <p:spPr/>
        <p:txBody>
          <a:bodyPr/>
          <a:lstStyle/>
          <a:p>
            <a:fld id="{46969785-D671-7547-B39F-56BBE792D0B4}" type="slidenum">
              <a:rPr lang="en-US" smtClean="0"/>
              <a:t>14</a:t>
            </a:fld>
            <a:endParaRPr lang="en-US"/>
          </a:p>
        </p:txBody>
      </p:sp>
    </p:spTree>
    <p:extLst>
      <p:ext uri="{BB962C8B-B14F-4D97-AF65-F5344CB8AC3E}">
        <p14:creationId xmlns:p14="http://schemas.microsoft.com/office/powerpoint/2010/main" val="5636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chemeClr val="tx1"/>
                </a:solidFill>
                <a:latin typeface="Myriad Pro" panose="020B0503030403020204" pitchFamily="34" charset="0"/>
              </a:rPr>
              <a:t>Notes:</a:t>
            </a:r>
          </a:p>
          <a:p>
            <a:pPr marL="171450" indent="-171450">
              <a:buFont typeface="Arial" panose="020B0604020202020204" pitchFamily="34" charset="0"/>
              <a:buChar char="•"/>
            </a:pPr>
            <a:r>
              <a:rPr lang="en-AU" dirty="0">
                <a:solidFill>
                  <a:schemeClr val="tx1"/>
                </a:solidFill>
                <a:latin typeface="Myriad Pro" panose="020B0503030403020204" pitchFamily="34" charset="0"/>
              </a:rPr>
              <a:t>The colour-coded labelling system acts as an extra safety check for the carer to help them select the correct medicine for each breakthrough symptom. It includes: </a:t>
            </a:r>
          </a:p>
          <a:p>
            <a:pPr marL="628650" lvl="1" indent="-171450">
              <a:buFontTx/>
              <a:buChar char="-"/>
            </a:pPr>
            <a:r>
              <a:rPr lang="en-AU" dirty="0">
                <a:solidFill>
                  <a:schemeClr val="tx1"/>
                </a:solidFill>
                <a:latin typeface="Myriad Pro" panose="020B0503030403020204" pitchFamily="34" charset="0"/>
              </a:rPr>
              <a:t>Colour-coded sticky labels for syringes and</a:t>
            </a:r>
          </a:p>
          <a:p>
            <a:pPr marL="628650" lvl="1" indent="-171450">
              <a:buFontTx/>
              <a:buChar char="-"/>
            </a:pPr>
            <a:r>
              <a:rPr lang="en-AU" dirty="0">
                <a:solidFill>
                  <a:schemeClr val="tx1"/>
                </a:solidFill>
                <a:latin typeface="Myriad Pro" panose="020B0503030403020204" pitchFamily="34" charset="0"/>
              </a:rPr>
              <a:t>Symptoms and medicines: </a:t>
            </a:r>
            <a:r>
              <a:rPr lang="en-AU" i="1" dirty="0">
                <a:solidFill>
                  <a:schemeClr val="tx1"/>
                </a:solidFill>
                <a:latin typeface="Myriad Pro" panose="020B0503030403020204" pitchFamily="34" charset="0"/>
              </a:rPr>
              <a:t>Colour-coded fridge chart </a:t>
            </a:r>
          </a:p>
          <a:p>
            <a:pPr marL="171450" lvl="0" indent="-171450">
              <a:buFont typeface="Arial" panose="020B0604020202020204" pitchFamily="34" charset="0"/>
              <a:buChar char="•"/>
            </a:pPr>
            <a:r>
              <a:rPr lang="en-AU" i="0" dirty="0">
                <a:solidFill>
                  <a:schemeClr val="tx1"/>
                </a:solidFill>
                <a:latin typeface="Myriad Pro" panose="020B0503030403020204" pitchFamily="34" charset="0"/>
              </a:rPr>
              <a:t>The colour-coded labelling system is adapted from: Australian Commission on Safety and Quality in Health Care. </a:t>
            </a:r>
            <a:r>
              <a:rPr lang="en-AU" i="1" dirty="0">
                <a:solidFill>
                  <a:schemeClr val="tx1"/>
                </a:solidFill>
                <a:latin typeface="Myriad Pro" panose="020B0503030403020204" pitchFamily="34" charset="0"/>
              </a:rPr>
              <a:t>National Standards for User-applied Labelling of Injectable Medicines, Fluids and Lines</a:t>
            </a:r>
            <a:r>
              <a:rPr lang="en-AU" i="0" dirty="0">
                <a:solidFill>
                  <a:schemeClr val="tx1"/>
                </a:solidFill>
                <a:latin typeface="Myriad Pro" panose="020B0503030403020204" pitchFamily="34" charset="0"/>
              </a:rPr>
              <a:t>. 2015</a:t>
            </a:r>
            <a:r>
              <a:rPr lang="en-AU" i="1" dirty="0">
                <a:solidFill>
                  <a:schemeClr val="tx1"/>
                </a:solidFill>
                <a:latin typeface="Myriad Pro" panose="020B0503030403020204" pitchFamily="34" charset="0"/>
              </a:rPr>
              <a:t>. </a:t>
            </a:r>
          </a:p>
          <a:p>
            <a:pPr marL="171450" lvl="0" indent="-171450">
              <a:buFont typeface="Arial" panose="020B0604020202020204" pitchFamily="34" charset="0"/>
              <a:buChar char="•"/>
            </a:pPr>
            <a:r>
              <a:rPr lang="en-AU" i="0" dirty="0">
                <a:solidFill>
                  <a:schemeClr val="tx1"/>
                </a:solidFill>
                <a:latin typeface="Myriad Pro" panose="020B0503030403020204" pitchFamily="34" charset="0"/>
              </a:rPr>
              <a:t>The nurse must always reiterate to the carer that </a:t>
            </a:r>
            <a:r>
              <a:rPr lang="en-AU" sz="1200" i="0" kern="1200" dirty="0">
                <a:solidFill>
                  <a:schemeClr val="tx1"/>
                </a:solidFill>
                <a:effectLst/>
                <a:latin typeface="Myriad Pro" panose="020B0503030403020204" pitchFamily="34" charset="0"/>
                <a:ea typeface="+mn-ea"/>
                <a:cs typeface="+mn-cs"/>
              </a:rPr>
              <a:t>the most important thing is to check the label on the syringe. This is an important part of the competency check. </a:t>
            </a:r>
            <a:endParaRPr lang="en-AU" i="0" dirty="0">
              <a:solidFill>
                <a:schemeClr val="tx1"/>
              </a:solidFill>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46969785-D671-7547-B39F-56BBE792D0B4}" type="slidenum">
              <a:rPr lang="en-US" smtClean="0"/>
              <a:t>15</a:t>
            </a:fld>
            <a:endParaRPr lang="en-US"/>
          </a:p>
        </p:txBody>
      </p:sp>
    </p:spTree>
    <p:extLst>
      <p:ext uri="{BB962C8B-B14F-4D97-AF65-F5344CB8AC3E}">
        <p14:creationId xmlns:p14="http://schemas.microsoft.com/office/powerpoint/2010/main" val="618511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chemeClr val="tx1"/>
                </a:solidFill>
                <a:latin typeface="Myriad Pro" panose="020B0503030403020204" pitchFamily="34" charset="0"/>
              </a:rPr>
              <a:t>Notes: </a:t>
            </a:r>
          </a:p>
          <a:p>
            <a:pPr marL="171450" indent="-171450">
              <a:buFont typeface="Arial" panose="020B0604020202020204" pitchFamily="34" charset="0"/>
              <a:buChar char="•"/>
            </a:pPr>
            <a:r>
              <a:rPr lang="en-AU" dirty="0">
                <a:solidFill>
                  <a:schemeClr val="tx1"/>
                </a:solidFill>
                <a:latin typeface="Myriad Pro" panose="020B0503030403020204" pitchFamily="34" charset="0"/>
              </a:rPr>
              <a:t>The videos:</a:t>
            </a:r>
          </a:p>
          <a:p>
            <a:pPr marL="457200" lvl="1" indent="0">
              <a:buFontTx/>
              <a:buNone/>
            </a:pPr>
            <a:r>
              <a:rPr lang="en-AU" dirty="0">
                <a:solidFill>
                  <a:schemeClr val="tx1"/>
                </a:solidFill>
                <a:latin typeface="Myriad Pro" panose="020B0503030403020204" pitchFamily="34" charset="0"/>
              </a:rPr>
              <a:t>- Show the carer how to help manage breakthrough symptoms using subcutaneous medicines</a:t>
            </a:r>
          </a:p>
          <a:p>
            <a:pPr marL="457200" lvl="1" indent="0">
              <a:buFontTx/>
              <a:buNone/>
            </a:pPr>
            <a:r>
              <a:rPr lang="en-AU" dirty="0">
                <a:solidFill>
                  <a:schemeClr val="tx1"/>
                </a:solidFill>
                <a:latin typeface="Myriad Pro" panose="020B0503030403020204" pitchFamily="34" charset="0"/>
              </a:rPr>
              <a:t>- Support carers’ different learning styles</a:t>
            </a:r>
            <a:r>
              <a:rPr lang="en-AU" dirty="0"/>
              <a:t>. </a:t>
            </a:r>
          </a:p>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16</a:t>
            </a:fld>
            <a:endParaRPr lang="en-US"/>
          </a:p>
        </p:txBody>
      </p:sp>
    </p:spTree>
    <p:extLst>
      <p:ext uri="{BB962C8B-B14F-4D97-AF65-F5344CB8AC3E}">
        <p14:creationId xmlns:p14="http://schemas.microsoft.com/office/powerpoint/2010/main" val="216782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chemeClr val="tx1"/>
                </a:solidFill>
                <a:latin typeface="Myriad Pro" panose="020B0503030403020204" pitchFamily="34" charset="0"/>
              </a:rPr>
              <a:t>Notes: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yriad Pro" panose="020B0503030403020204" pitchFamily="34" charset="0"/>
              </a:rPr>
              <a:t>The practice demonstration kit can be used by the nurse as a teaching tool and by the carer as a practice device. </a:t>
            </a:r>
          </a:p>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17</a:t>
            </a:fld>
            <a:endParaRPr lang="en-US"/>
          </a:p>
        </p:txBody>
      </p:sp>
    </p:spTree>
    <p:extLst>
      <p:ext uri="{BB962C8B-B14F-4D97-AF65-F5344CB8AC3E}">
        <p14:creationId xmlns:p14="http://schemas.microsoft.com/office/powerpoint/2010/main" val="3645676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18</a:t>
            </a:fld>
            <a:endParaRPr lang="en-US"/>
          </a:p>
        </p:txBody>
      </p:sp>
    </p:spTree>
    <p:extLst>
      <p:ext uri="{BB962C8B-B14F-4D97-AF65-F5344CB8AC3E}">
        <p14:creationId xmlns:p14="http://schemas.microsoft.com/office/powerpoint/2010/main" val="3636752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a:t>
            </a:r>
          </a:p>
          <a:p>
            <a:pPr marL="171450" indent="-171450">
              <a:buFont typeface="Arial" panose="020B0604020202020204" pitchFamily="34" charset="0"/>
              <a:buChar char="•"/>
            </a:pPr>
            <a:r>
              <a:rPr lang="en-AU" dirty="0">
                <a:solidFill>
                  <a:schemeClr val="tx1"/>
                </a:solidFill>
                <a:latin typeface="Myriad Pro" panose="020B0503030403020204" pitchFamily="34" charset="0"/>
              </a:rPr>
              <a:t>Now that you have provided an overview of the </a:t>
            </a:r>
            <a:r>
              <a:rPr lang="en-AU" i="1" dirty="0" err="1">
                <a:solidFill>
                  <a:schemeClr val="tx1"/>
                </a:solidFill>
                <a:latin typeface="Myriad Pro" panose="020B0503030403020204" pitchFamily="34" charset="0"/>
              </a:rPr>
              <a:t>caring@home</a:t>
            </a:r>
            <a:r>
              <a:rPr lang="en-AU" i="1" dirty="0">
                <a:solidFill>
                  <a:schemeClr val="tx1"/>
                </a:solidFill>
                <a:latin typeface="Myriad Pro" panose="020B0503030403020204" pitchFamily="34" charset="0"/>
              </a:rPr>
              <a:t> </a:t>
            </a:r>
            <a:r>
              <a:rPr lang="en-AU" dirty="0">
                <a:solidFill>
                  <a:schemeClr val="tx1"/>
                </a:solidFill>
                <a:latin typeface="Myriad Pro" panose="020B0503030403020204" pitchFamily="34" charset="0"/>
              </a:rPr>
              <a:t>resources, their uses and benefits, take time to generate a robust discussion with the leadership group that you are presenting to.</a:t>
            </a:r>
          </a:p>
          <a:p>
            <a:pPr marL="171450" indent="-171450">
              <a:buFont typeface="Arial" panose="020B0604020202020204" pitchFamily="34" charset="0"/>
              <a:buChar char="•"/>
            </a:pPr>
            <a:r>
              <a:rPr lang="en-AU" dirty="0">
                <a:solidFill>
                  <a:schemeClr val="tx1"/>
                </a:solidFill>
                <a:latin typeface="Myriad Pro" panose="020B0503030403020204" pitchFamily="34" charset="0"/>
              </a:rPr>
              <a:t>It may be helpful to consider the following questions to prompt discussion: </a:t>
            </a:r>
          </a:p>
          <a:p>
            <a:pPr marL="457200" lvl="1" indent="0">
              <a:buFont typeface="Arial" panose="020B0604020202020204" pitchFamily="34" charset="0"/>
              <a:buNone/>
            </a:pPr>
            <a:r>
              <a:rPr lang="en-AU" dirty="0">
                <a:solidFill>
                  <a:schemeClr val="tx1"/>
                </a:solidFill>
                <a:latin typeface="Myriad Pro" panose="020B0503030403020204" pitchFamily="34" charset="0"/>
              </a:rPr>
              <a:t>- What concerns, if any, do you have? </a:t>
            </a:r>
          </a:p>
          <a:p>
            <a:pPr marL="457200" lvl="1" indent="0">
              <a:buFont typeface="Arial" panose="020B0604020202020204" pitchFamily="34" charset="0"/>
              <a:buNone/>
            </a:pPr>
            <a:r>
              <a:rPr lang="en-AU" dirty="0">
                <a:solidFill>
                  <a:schemeClr val="tx1"/>
                </a:solidFill>
                <a:latin typeface="Myriad Pro" panose="020B0503030403020204" pitchFamily="34" charset="0"/>
              </a:rPr>
              <a:t>- What barriers do you think might impact implementation? </a:t>
            </a:r>
          </a:p>
          <a:p>
            <a:pPr marL="457200" lvl="1" indent="0">
              <a:buFont typeface="Arial" panose="020B0604020202020204" pitchFamily="34" charset="0"/>
              <a:buNone/>
            </a:pPr>
            <a:r>
              <a:rPr lang="en-AU" dirty="0">
                <a:solidFill>
                  <a:schemeClr val="tx1"/>
                </a:solidFill>
                <a:latin typeface="Myriad Pro" panose="020B0503030403020204" pitchFamily="34" charset="0"/>
              </a:rPr>
              <a:t>- What enablers can you identify?</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latin typeface="Myriad Pro" panose="020B0503030403020204" pitchFamily="34" charset="0"/>
              </a:rPr>
              <a:t>- What processes do you envisage engaging in to embed the resources into your practice? </a:t>
            </a:r>
            <a:r>
              <a:rPr lang="en-AU" dirty="0" err="1">
                <a:solidFill>
                  <a:schemeClr val="tx1"/>
                </a:solidFill>
                <a:latin typeface="Myriad Pro" panose="020B0503030403020204" pitchFamily="34" charset="0"/>
              </a:rPr>
              <a:t>ie</a:t>
            </a:r>
            <a:r>
              <a:rPr lang="en-AU" dirty="0">
                <a:solidFill>
                  <a:schemeClr val="tx1"/>
                </a:solidFill>
                <a:latin typeface="Myriad Pro" panose="020B0503030403020204" pitchFamily="34" charset="0"/>
              </a:rPr>
              <a:t> will you need to develop workplace policy around this? </a:t>
            </a:r>
          </a:p>
          <a:p>
            <a:pPr marL="457200" lvl="1" indent="0">
              <a:buFont typeface="Arial" panose="020B0604020202020204" pitchFamily="34" charset="0"/>
              <a:buNone/>
            </a:pPr>
            <a:r>
              <a:rPr lang="en-AU" dirty="0">
                <a:solidFill>
                  <a:schemeClr val="tx1"/>
                </a:solidFill>
                <a:latin typeface="Myriad Pro" panose="020B0503030403020204" pitchFamily="34" charset="0"/>
              </a:rPr>
              <a:t>- How will you educate your whole nursing workforce?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19</a:t>
            </a:fld>
            <a:endParaRPr lang="en-US"/>
          </a:p>
        </p:txBody>
      </p:sp>
    </p:spTree>
    <p:extLst>
      <p:ext uri="{BB962C8B-B14F-4D97-AF65-F5344CB8AC3E}">
        <p14:creationId xmlns:p14="http://schemas.microsoft.com/office/powerpoint/2010/main" val="15785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2</a:t>
            </a:fld>
            <a:endParaRPr lang="en-US"/>
          </a:p>
        </p:txBody>
      </p:sp>
    </p:spTree>
    <p:extLst>
      <p:ext uri="{BB962C8B-B14F-4D97-AF65-F5344CB8AC3E}">
        <p14:creationId xmlns:p14="http://schemas.microsoft.com/office/powerpoint/2010/main" val="3804430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20</a:t>
            </a:fld>
            <a:endParaRPr lang="en-US"/>
          </a:p>
        </p:txBody>
      </p:sp>
    </p:spTree>
    <p:extLst>
      <p:ext uri="{BB962C8B-B14F-4D97-AF65-F5344CB8AC3E}">
        <p14:creationId xmlns:p14="http://schemas.microsoft.com/office/powerpoint/2010/main" val="53709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21</a:t>
            </a:fld>
            <a:endParaRPr lang="en-US"/>
          </a:p>
        </p:txBody>
      </p:sp>
    </p:spTree>
    <p:extLst>
      <p:ext uri="{BB962C8B-B14F-4D97-AF65-F5344CB8AC3E}">
        <p14:creationId xmlns:p14="http://schemas.microsoft.com/office/powerpoint/2010/main" val="2160090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22</a:t>
            </a:fld>
            <a:endParaRPr lang="en-US"/>
          </a:p>
        </p:txBody>
      </p:sp>
    </p:spTree>
    <p:extLst>
      <p:ext uri="{BB962C8B-B14F-4D97-AF65-F5344CB8AC3E}">
        <p14:creationId xmlns:p14="http://schemas.microsoft.com/office/powerpoint/2010/main" val="132086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4469B90-7584-415C-8DE5-DAE00F8852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51284A0-CE97-4F4A-98DF-AD55EA0F8A7F}"/>
              </a:ext>
            </a:extLst>
          </p:cNvPr>
          <p:cNvSpPr>
            <a:spLocks noGrp="1"/>
          </p:cNvSpPr>
          <p:nvPr>
            <p:ph type="body" idx="1"/>
          </p:nvPr>
        </p:nvSpPr>
        <p:spPr/>
        <p:txBody>
          <a:bodyPr/>
          <a:lstStyle/>
          <a:p>
            <a:pPr marL="0" indent="0" eaLnBrk="1" hangingPunct="1">
              <a:spcBef>
                <a:spcPct val="0"/>
              </a:spcBef>
              <a:buFont typeface="Arial" panose="020B0604020202020204" pitchFamily="34" charset="0"/>
              <a:buNone/>
              <a:defRPr/>
            </a:pPr>
            <a:r>
              <a:rPr lang="en-AU" altLang="en-US" b="1" i="0" dirty="0">
                <a:solidFill>
                  <a:schemeClr val="tx1"/>
                </a:solidFill>
                <a:latin typeface="Myriad Pro" panose="020B0503030403020204" pitchFamily="34" charset="0"/>
              </a:rPr>
              <a:t>Notes: </a:t>
            </a:r>
          </a:p>
          <a:p>
            <a:pPr marL="171450" indent="-171450" eaLnBrk="1" hangingPunct="1">
              <a:spcBef>
                <a:spcPct val="0"/>
              </a:spcBef>
              <a:buFont typeface="Arial" panose="020B0604020202020204" pitchFamily="34" charset="0"/>
              <a:buChar char="•"/>
              <a:defRPr/>
            </a:pPr>
            <a:r>
              <a:rPr lang="en-AU" altLang="en-US" i="1" dirty="0" err="1">
                <a:solidFill>
                  <a:schemeClr val="tx1"/>
                </a:solidFill>
                <a:latin typeface="Myriad Pro" panose="020B0503030403020204" pitchFamily="34" charset="0"/>
              </a:rPr>
              <a:t>caring@home</a:t>
            </a:r>
            <a:r>
              <a:rPr lang="en-AU" altLang="en-US" dirty="0">
                <a:solidFill>
                  <a:schemeClr val="tx1"/>
                </a:solidFill>
                <a:latin typeface="Myriad Pro" panose="020B0503030403020204" pitchFamily="34" charset="0"/>
              </a:rPr>
              <a:t> is funded by the Australian Government, delivered through a Consortium of 8 key national bodies and led by the Brisbane South Palliative Care Collaborative.</a:t>
            </a:r>
          </a:p>
          <a:p>
            <a:pPr marL="171450" indent="-171450" eaLnBrk="1" hangingPunct="1">
              <a:spcBef>
                <a:spcPct val="0"/>
              </a:spcBef>
              <a:buFont typeface="Arial" panose="020B0604020202020204" pitchFamily="34" charset="0"/>
              <a:buChar char="•"/>
              <a:defRPr/>
            </a:pPr>
            <a:r>
              <a:rPr lang="en-AU" altLang="en-US" i="0" dirty="0">
                <a:solidFill>
                  <a:schemeClr val="tx1"/>
                </a:solidFill>
                <a:latin typeface="Myriad Pro" panose="020B0503030403020204" pitchFamily="34" charset="0"/>
              </a:rPr>
              <a:t>It is one of the National palliative care projects. </a:t>
            </a:r>
          </a:p>
          <a:p>
            <a:pPr>
              <a:defRPr/>
            </a:pPr>
            <a:endParaRPr lang="en-AU" dirty="0"/>
          </a:p>
        </p:txBody>
      </p:sp>
      <p:sp>
        <p:nvSpPr>
          <p:cNvPr id="31748" name="Slide Number Placeholder 3">
            <a:extLst>
              <a:ext uri="{FF2B5EF4-FFF2-40B4-BE49-F238E27FC236}">
                <a16:creationId xmlns:a16="http://schemas.microsoft.com/office/drawing/2014/main" id="{F209BD82-FFB2-4192-AC13-E6F7885A1C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221E2F-493A-4DF6-945C-9237A4331310}" type="slidenum">
              <a:rPr lang="en-US" altLang="en-US"/>
              <a:pPr>
                <a:spcBef>
                  <a:spcPct val="0"/>
                </a:spcBef>
              </a:pPr>
              <a:t>3</a:t>
            </a:fld>
            <a:endParaRPr lang="en-US" altLang="en-US"/>
          </a:p>
        </p:txBody>
      </p:sp>
    </p:spTree>
    <p:extLst>
      <p:ext uri="{BB962C8B-B14F-4D97-AF65-F5344CB8AC3E}">
        <p14:creationId xmlns:p14="http://schemas.microsoft.com/office/powerpoint/2010/main" val="189935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yriad Pro" panose="020B0503030403020204" pitchFamily="34" charset="0"/>
              </a:rPr>
              <a:t>Notes: </a:t>
            </a:r>
          </a:p>
          <a:p>
            <a:pPr marL="171450" indent="-171450">
              <a:buFont typeface="Arial" panose="020B0604020202020204" pitchFamily="34" charset="0"/>
              <a:buChar char="•"/>
            </a:pPr>
            <a:r>
              <a:rPr lang="en-AU" dirty="0">
                <a:solidFill>
                  <a:schemeClr val="tx1"/>
                </a:solidFill>
                <a:latin typeface="Myriad Pro" panose="020B0503030403020204" pitchFamily="34" charset="0"/>
              </a:rPr>
              <a:t>If you have the time in your session, you may wish to show this video.</a:t>
            </a:r>
          </a:p>
          <a:p>
            <a:pPr marL="171450" indent="-171450">
              <a:buFont typeface="Arial" panose="020B0604020202020204" pitchFamily="34" charset="0"/>
              <a:buChar char="•"/>
            </a:pPr>
            <a:r>
              <a:rPr lang="en-AU" dirty="0">
                <a:solidFill>
                  <a:schemeClr val="tx1"/>
                </a:solidFill>
                <a:latin typeface="Myriad Pro" panose="020B0503030403020204" pitchFamily="34" charset="0"/>
              </a:rPr>
              <a:t>The </a:t>
            </a:r>
            <a:r>
              <a:rPr lang="en-AU" i="1" dirty="0" err="1">
                <a:solidFill>
                  <a:schemeClr val="tx1"/>
                </a:solidFill>
                <a:latin typeface="Myriad Pro" panose="020B0503030403020204" pitchFamily="34" charset="0"/>
              </a:rPr>
              <a:t>caring@home</a:t>
            </a:r>
            <a:r>
              <a:rPr lang="en-AU" i="1" dirty="0">
                <a:solidFill>
                  <a:schemeClr val="tx1"/>
                </a:solidFill>
                <a:latin typeface="Myriad Pro" panose="020B0503030403020204" pitchFamily="34" charset="0"/>
              </a:rPr>
              <a:t> </a:t>
            </a:r>
            <a:r>
              <a:rPr lang="en-AU" i="0" dirty="0">
                <a:solidFill>
                  <a:schemeClr val="tx1"/>
                </a:solidFill>
                <a:latin typeface="Myriad Pro" panose="020B0503030403020204" pitchFamily="34" charset="0"/>
              </a:rPr>
              <a:t>introductory </a:t>
            </a:r>
            <a:r>
              <a:rPr lang="en-AU" dirty="0">
                <a:solidFill>
                  <a:schemeClr val="tx1"/>
                </a:solidFill>
                <a:latin typeface="Myriad Pro" panose="020B0503030403020204" pitchFamily="34" charset="0"/>
              </a:rPr>
              <a:t>video is 3:17 minutes duration. </a:t>
            </a:r>
          </a:p>
          <a:p>
            <a:pPr marL="171450" indent="-171450">
              <a:buFont typeface="Arial" panose="020B0604020202020204" pitchFamily="34" charset="0"/>
              <a:buChar char="•"/>
            </a:pPr>
            <a:r>
              <a:rPr lang="en-AU" dirty="0">
                <a:solidFill>
                  <a:schemeClr val="tx1"/>
                </a:solidFill>
                <a:latin typeface="Myriad Pro" panose="020B0503030403020204" pitchFamily="34" charset="0"/>
              </a:rPr>
              <a:t>The link for the video is: https://www.caringathomeproject.com.au/tabid/4877/Default.aspx</a:t>
            </a:r>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4</a:t>
            </a:fld>
            <a:endParaRPr lang="en-US"/>
          </a:p>
        </p:txBody>
      </p:sp>
    </p:spTree>
    <p:extLst>
      <p:ext uri="{BB962C8B-B14F-4D97-AF65-F5344CB8AC3E}">
        <p14:creationId xmlns:p14="http://schemas.microsoft.com/office/powerpoint/2010/main" val="121675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5</a:t>
            </a:fld>
            <a:endParaRPr lang="en-US"/>
          </a:p>
        </p:txBody>
      </p:sp>
    </p:spTree>
    <p:extLst>
      <p:ext uri="{BB962C8B-B14F-4D97-AF65-F5344CB8AC3E}">
        <p14:creationId xmlns:p14="http://schemas.microsoft.com/office/powerpoint/2010/main" val="359186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6</a:t>
            </a:fld>
            <a:endParaRPr lang="en-US"/>
          </a:p>
        </p:txBody>
      </p:sp>
    </p:spTree>
    <p:extLst>
      <p:ext uri="{BB962C8B-B14F-4D97-AF65-F5344CB8AC3E}">
        <p14:creationId xmlns:p14="http://schemas.microsoft.com/office/powerpoint/2010/main" val="221778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yriad Pro" panose="020B0503030403020204" pitchFamily="34" charset="0"/>
              </a:rPr>
              <a:t>Notes: </a:t>
            </a:r>
          </a:p>
          <a:p>
            <a:r>
              <a:rPr lang="en-AU" dirty="0">
                <a:solidFill>
                  <a:schemeClr val="tx1"/>
                </a:solidFill>
                <a:latin typeface="Myriad Pro" panose="020B0503030403020204" pitchFamily="34" charset="0"/>
              </a:rPr>
              <a:t>The resources are targeted at three levels:</a:t>
            </a:r>
          </a:p>
          <a:p>
            <a:pPr marL="628650" lvl="1" indent="-171450">
              <a:buFontTx/>
              <a:buChar char="-"/>
            </a:pPr>
            <a:r>
              <a:rPr lang="en-AU" dirty="0">
                <a:solidFill>
                  <a:schemeClr val="tx1"/>
                </a:solidFill>
                <a:latin typeface="Myriad Pro" panose="020B0503030403020204" pitchFamily="34" charset="0"/>
              </a:rPr>
              <a:t>Organisational</a:t>
            </a:r>
          </a:p>
          <a:p>
            <a:pPr marL="628650" lvl="1" indent="-171450">
              <a:buFontTx/>
              <a:buChar char="-"/>
            </a:pPr>
            <a:r>
              <a:rPr lang="en-AU" dirty="0">
                <a:solidFill>
                  <a:schemeClr val="tx1"/>
                </a:solidFill>
                <a:latin typeface="Myriad Pro" panose="020B0503030403020204" pitchFamily="34" charset="0"/>
              </a:rPr>
              <a:t>Healthcare professionals</a:t>
            </a:r>
          </a:p>
          <a:p>
            <a:pPr marL="628650" lvl="1" indent="-171450">
              <a:buFontTx/>
              <a:buChar char="-"/>
            </a:pPr>
            <a:r>
              <a:rPr lang="en-AU" dirty="0">
                <a:solidFill>
                  <a:schemeClr val="tx1"/>
                </a:solidFill>
                <a:latin typeface="Myriad Pro" panose="020B0503030403020204" pitchFamily="34" charset="0"/>
              </a:rPr>
              <a:t>Carers. </a:t>
            </a:r>
          </a:p>
        </p:txBody>
      </p:sp>
      <p:sp>
        <p:nvSpPr>
          <p:cNvPr id="4" name="Slide Number Placeholder 3"/>
          <p:cNvSpPr>
            <a:spLocks noGrp="1"/>
          </p:cNvSpPr>
          <p:nvPr>
            <p:ph type="sldNum" sz="quarter" idx="10"/>
          </p:nvPr>
        </p:nvSpPr>
        <p:spPr/>
        <p:txBody>
          <a:bodyPr/>
          <a:lstStyle/>
          <a:p>
            <a:fld id="{46969785-D671-7547-B39F-56BBE792D0B4}" type="slidenum">
              <a:rPr lang="en-US" smtClean="0"/>
              <a:t>7</a:t>
            </a:fld>
            <a:endParaRPr lang="en-US"/>
          </a:p>
        </p:txBody>
      </p:sp>
    </p:spTree>
    <p:extLst>
      <p:ext uri="{BB962C8B-B14F-4D97-AF65-F5344CB8AC3E}">
        <p14:creationId xmlns:p14="http://schemas.microsoft.com/office/powerpoint/2010/main" val="36557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8</a:t>
            </a:fld>
            <a:endParaRPr lang="en-US"/>
          </a:p>
        </p:txBody>
      </p:sp>
    </p:spTree>
    <p:extLst>
      <p:ext uri="{BB962C8B-B14F-4D97-AF65-F5344CB8AC3E}">
        <p14:creationId xmlns:p14="http://schemas.microsoft.com/office/powerpoint/2010/main" val="121947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chemeClr val="tx1"/>
                </a:solidFill>
                <a:latin typeface="Myriad Pro" panose="020B0503030403020204" pitchFamily="34" charset="0"/>
              </a:rPr>
              <a:t>Notes: </a:t>
            </a:r>
          </a:p>
          <a:p>
            <a:pPr marL="228600" indent="-228600">
              <a:buAutoNum type="arabicPeriod"/>
            </a:pPr>
            <a:r>
              <a:rPr lang="en-AU" sz="1200" dirty="0">
                <a:solidFill>
                  <a:schemeClr val="tx1"/>
                </a:solidFill>
                <a:latin typeface="Myriad Pro" panose="020B0503030403020204" pitchFamily="34" charset="0"/>
              </a:rPr>
              <a:t>The ‘</a:t>
            </a:r>
            <a:r>
              <a:rPr lang="en-AU" sz="1200" i="1" dirty="0">
                <a:solidFill>
                  <a:schemeClr val="tx1"/>
                </a:solidFill>
                <a:latin typeface="Myriad Pro" panose="020B0503030403020204" pitchFamily="34" charset="0"/>
              </a:rPr>
              <a:t>Guidelines for the handling of palliative care medicines in community services’ </a:t>
            </a:r>
            <a:r>
              <a:rPr lang="en-AU" sz="1200" i="0" dirty="0">
                <a:solidFill>
                  <a:schemeClr val="tx1"/>
                </a:solidFill>
                <a:latin typeface="Myriad Pro" panose="020B0503030403020204" pitchFamily="34" charset="0"/>
              </a:rPr>
              <a:t>were developed by the National Prescribing Service for the </a:t>
            </a:r>
            <a:r>
              <a:rPr lang="en-AU" sz="1200" i="1" dirty="0" err="1">
                <a:solidFill>
                  <a:schemeClr val="tx1"/>
                </a:solidFill>
                <a:latin typeface="Myriad Pro" panose="020B0503030403020204" pitchFamily="34" charset="0"/>
              </a:rPr>
              <a:t>caring@home</a:t>
            </a:r>
            <a:r>
              <a:rPr lang="en-AU" sz="1200" i="1" dirty="0">
                <a:solidFill>
                  <a:schemeClr val="tx1"/>
                </a:solidFill>
                <a:latin typeface="Myriad Pro" panose="020B0503030403020204" pitchFamily="34" charset="0"/>
              </a:rPr>
              <a:t> </a:t>
            </a:r>
            <a:r>
              <a:rPr lang="en-AU" sz="1200" i="0" dirty="0">
                <a:solidFill>
                  <a:schemeClr val="tx1"/>
                </a:solidFill>
                <a:latin typeface="Myriad Pro" panose="020B0503030403020204" pitchFamily="34" charset="0"/>
              </a:rPr>
              <a:t>project. </a:t>
            </a:r>
          </a:p>
          <a:p>
            <a:pPr marL="628650" lvl="1" indent="-171450">
              <a:buFont typeface="Arial" panose="020B0604020202020204" pitchFamily="34" charset="0"/>
              <a:buChar char="•"/>
            </a:pPr>
            <a:r>
              <a:rPr lang="en-AU" sz="1200" i="0" dirty="0">
                <a:solidFill>
                  <a:schemeClr val="tx1"/>
                </a:solidFill>
                <a:latin typeface="Myriad Pro" panose="020B0503030403020204" pitchFamily="34" charset="0"/>
              </a:rPr>
              <a:t>These guidelines are important as they </a:t>
            </a:r>
            <a:r>
              <a:rPr lang="en-US" sz="1200" dirty="0">
                <a:solidFill>
                  <a:schemeClr val="tx1"/>
                </a:solidFill>
                <a:latin typeface="Myriad Pro" panose="020B0503030403020204" pitchFamily="34" charset="0"/>
              </a:rPr>
              <a:t>can be used by community service providers to inform the development of detailed protocols and procedures tailored to the requirements of individual services. </a:t>
            </a:r>
            <a:endParaRPr lang="en-AU" sz="1200" i="0" dirty="0">
              <a:solidFill>
                <a:schemeClr val="tx1"/>
              </a:solidFill>
              <a:latin typeface="Myriad Pro" panose="020B0503030403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AU" sz="1200" i="0" dirty="0">
                <a:solidFill>
                  <a:schemeClr val="tx1"/>
                </a:solidFill>
                <a:latin typeface="Myriad Pro" panose="020B0503030403020204" pitchFamily="34" charset="0"/>
              </a:rPr>
              <a:t>The</a:t>
            </a:r>
            <a:r>
              <a:rPr lang="en-AU" sz="1200" i="1" dirty="0">
                <a:solidFill>
                  <a:schemeClr val="tx1"/>
                </a:solidFill>
                <a:latin typeface="Myriad Pro" panose="020B0503030403020204" pitchFamily="34" charset="0"/>
              </a:rPr>
              <a:t> ‘Example policy and procedures: Supporting carers to help manage breakthrough symptoms safely using subcutaneous medicines in the home’. </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yriad Pro" panose="020B0503030403020204" pitchFamily="34" charset="0"/>
              </a:rPr>
              <a:t>This document may be used by community service providers to develop and/or review relevant documentation within their own policies and procedures framework.</a:t>
            </a:r>
            <a:endParaRPr lang="en-AU" sz="1200" i="1" dirty="0">
              <a:solidFill>
                <a:schemeClr val="tx1"/>
              </a:solidFill>
              <a:latin typeface="Myriad Pro" panose="020B0503030403020204" pitchFamily="34" charset="0"/>
            </a:endParaRPr>
          </a:p>
          <a:p>
            <a:pPr marL="0" indent="0">
              <a:buNone/>
            </a:pPr>
            <a:endParaRPr lang="en-AU" i="0" dirty="0"/>
          </a:p>
        </p:txBody>
      </p:sp>
      <p:sp>
        <p:nvSpPr>
          <p:cNvPr id="4" name="Slide Number Placeholder 3"/>
          <p:cNvSpPr>
            <a:spLocks noGrp="1"/>
          </p:cNvSpPr>
          <p:nvPr>
            <p:ph type="sldNum" sz="quarter" idx="10"/>
          </p:nvPr>
        </p:nvSpPr>
        <p:spPr/>
        <p:txBody>
          <a:bodyPr/>
          <a:lstStyle/>
          <a:p>
            <a:fld id="{46969785-D671-7547-B39F-56BBE792D0B4}" type="slidenum">
              <a:rPr lang="en-US" smtClean="0"/>
              <a:t>9</a:t>
            </a:fld>
            <a:endParaRPr lang="en-US"/>
          </a:p>
        </p:txBody>
      </p:sp>
    </p:spTree>
    <p:extLst>
      <p:ext uri="{BB962C8B-B14F-4D97-AF65-F5344CB8AC3E}">
        <p14:creationId xmlns:p14="http://schemas.microsoft.com/office/powerpoint/2010/main" val="1745868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600" y="1598400"/>
            <a:ext cx="7772400" cy="1101600"/>
          </a:xfrm>
        </p:spPr>
        <p:txBody>
          <a:bodyPr/>
          <a:lstStyle/>
          <a:p>
            <a:r>
              <a:rPr lang="en-US"/>
              <a:t>Click to edit Master title style</a:t>
            </a:r>
            <a:endParaRPr lang="en-AU" dirty="0"/>
          </a:p>
        </p:txBody>
      </p:sp>
      <p:sp>
        <p:nvSpPr>
          <p:cNvPr id="7" name="Subtitle 2"/>
          <p:cNvSpPr>
            <a:spLocks noGrp="1"/>
          </p:cNvSpPr>
          <p:nvPr>
            <p:ph type="subTitle" idx="1"/>
          </p:nvPr>
        </p:nvSpPr>
        <p:spPr>
          <a:xfrm>
            <a:off x="1371600" y="3348000"/>
            <a:ext cx="6400800" cy="1314450"/>
          </a:xfrm>
        </p:spPr>
        <p:txBody>
          <a:bodyPr>
            <a:normAutofit/>
          </a:bodyPr>
          <a:lstStyle>
            <a:lvl1pPr marL="0" indent="0" algn="l">
              <a:spcAft>
                <a:spcPts val="90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46925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Caring@home colour ban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29904"/>
            <a:ext cx="9144000" cy="241981"/>
          </a:xfrm>
          <a:prstGeom prst="rect">
            <a:avLst/>
          </a:prstGeom>
        </p:spPr>
      </p:pic>
      <p:sp>
        <p:nvSpPr>
          <p:cNvPr id="4" name="Title 1"/>
          <p:cNvSpPr>
            <a:spLocks noGrp="1"/>
          </p:cNvSpPr>
          <p:nvPr>
            <p:ph type="title"/>
          </p:nvPr>
        </p:nvSpPr>
        <p:spPr>
          <a:xfrm>
            <a:off x="457200" y="205979"/>
            <a:ext cx="8229600" cy="857250"/>
          </a:xfrm>
        </p:spPr>
        <p:txBody>
          <a:bodyPr/>
          <a:lstStyle/>
          <a:p>
            <a:r>
              <a:rPr lang="en-US" dirty="0"/>
              <a:t>Click to edit Master title style</a:t>
            </a:r>
            <a:endParaRPr lang="en-AU" dirty="0"/>
          </a:p>
        </p:txBody>
      </p:sp>
      <p:sp>
        <p:nvSpPr>
          <p:cNvPr id="3" name="Content Placeholder 2"/>
          <p:cNvSpPr>
            <a:spLocks noGrp="1"/>
          </p:cNvSpPr>
          <p:nvPr>
            <p:ph sz="quarter" idx="10"/>
          </p:nvPr>
        </p:nvSpPr>
        <p:spPr>
          <a:xfrm>
            <a:off x="457200" y="1198800"/>
            <a:ext cx="8229600" cy="3672000"/>
          </a:xfrm>
        </p:spPr>
        <p:txBody>
          <a:bodyPr>
            <a:normAutofit/>
          </a:bodyPr>
          <a:lstStyle>
            <a:lvl1pPr marL="360000" indent="-360000">
              <a:spcBef>
                <a:spcPts val="0"/>
              </a:spcBef>
              <a:spcAft>
                <a:spcPts val="1200"/>
              </a:spcAft>
              <a:defRPr sz="2400"/>
            </a:lvl1pPr>
            <a:lvl2pPr marL="792000" indent="-360000">
              <a:spcBef>
                <a:spcPts val="0"/>
              </a:spcBef>
              <a:spcAft>
                <a:spcPts val="1200"/>
              </a:spcAft>
              <a:buClr>
                <a:srgbClr val="002E6D"/>
              </a:buClr>
              <a:buSzPct val="80000"/>
              <a:buFont typeface="Wingdings" panose="05000000000000000000" pitchFamily="2" charset="2"/>
              <a:buChar char="§"/>
              <a:defRPr sz="2400"/>
            </a:lvl2pPr>
            <a:lvl3pPr marL="792000" indent="-360000">
              <a:spcBef>
                <a:spcPts val="0"/>
              </a:spcBef>
              <a:spcAft>
                <a:spcPts val="1200"/>
              </a:spcAft>
              <a:buFont typeface="Arial" panose="020B0604020202020204" pitchFamily="34" charset="0"/>
              <a:buChar char="-"/>
              <a:defRPr sz="2400"/>
            </a:lvl3pPr>
            <a:lvl4pPr marL="1224000" indent="-360000">
              <a:spcBef>
                <a:spcPts val="0"/>
              </a:spcBef>
              <a:spcAft>
                <a:spcPts val="1200"/>
              </a:spcAft>
              <a:buFont typeface="Arial" panose="020B0604020202020204" pitchFamily="34" charset="0"/>
              <a:buChar char="-"/>
              <a:defRPr sz="2400"/>
            </a:lvl4pPr>
            <a:lvl5pPr marL="1656000" indent="-360000">
              <a:spcBef>
                <a:spcPts val="0"/>
              </a:spcBef>
              <a:spcAft>
                <a:spcPts val="12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4823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Caring@home colour ban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7" y="4929904"/>
            <a:ext cx="9144000" cy="241981"/>
          </a:xfrm>
          <a:prstGeom prst="rect">
            <a:avLst/>
          </a:prstGeom>
        </p:spPr>
      </p:pic>
      <p:sp>
        <p:nvSpPr>
          <p:cNvPr id="4" name="Title 1"/>
          <p:cNvSpPr>
            <a:spLocks noGrp="1"/>
          </p:cNvSpPr>
          <p:nvPr>
            <p:ph type="title"/>
          </p:nvPr>
        </p:nvSpPr>
        <p:spPr>
          <a:xfrm>
            <a:off x="457200" y="205979"/>
            <a:ext cx="8229600" cy="857250"/>
          </a:xfrm>
        </p:spPr>
        <p:txBody>
          <a:bodyPr/>
          <a:lstStyle/>
          <a:p>
            <a:r>
              <a:rPr lang="en-US" dirty="0"/>
              <a:t>Click to edit Master title style</a:t>
            </a:r>
            <a:endParaRPr lang="en-AU" dirty="0"/>
          </a:p>
        </p:txBody>
      </p:sp>
      <p:sp>
        <p:nvSpPr>
          <p:cNvPr id="3" name="Content Placeholder 2"/>
          <p:cNvSpPr>
            <a:spLocks noGrp="1"/>
          </p:cNvSpPr>
          <p:nvPr>
            <p:ph sz="quarter" idx="11"/>
          </p:nvPr>
        </p:nvSpPr>
        <p:spPr>
          <a:xfrm>
            <a:off x="457200" y="1198799"/>
            <a:ext cx="4039200" cy="3672000"/>
          </a:xfrm>
        </p:spPr>
        <p:txBody>
          <a:bodyPr>
            <a:normAutofit/>
          </a:bodyPr>
          <a:lstStyle>
            <a:lvl1pPr marL="360000" indent="-360000">
              <a:spcBef>
                <a:spcPts val="0"/>
              </a:spcBef>
              <a:spcAft>
                <a:spcPts val="1200"/>
              </a:spcAft>
              <a:buClr>
                <a:srgbClr val="002E6D"/>
              </a:buClr>
              <a:defRPr sz="2200"/>
            </a:lvl1pPr>
            <a:lvl2pPr marL="792000" indent="-360000">
              <a:spcBef>
                <a:spcPts val="0"/>
              </a:spcBef>
              <a:spcAft>
                <a:spcPts val="1200"/>
              </a:spcAft>
              <a:buClr>
                <a:srgbClr val="002E6D"/>
              </a:buClr>
              <a:buSzPct val="80000"/>
              <a:buFont typeface="Wingdings" panose="05000000000000000000" pitchFamily="2" charset="2"/>
              <a:buChar char="§"/>
              <a:defRPr sz="2200"/>
            </a:lvl2pPr>
            <a:lvl3pPr marL="792000" indent="-360000">
              <a:spcBef>
                <a:spcPts val="0"/>
              </a:spcBef>
              <a:spcAft>
                <a:spcPts val="1200"/>
              </a:spcAft>
              <a:buClr>
                <a:srgbClr val="002E6D"/>
              </a:buClr>
              <a:buFont typeface="Arial" panose="020B0604020202020204" pitchFamily="34" charset="0"/>
              <a:buChar char="-"/>
              <a:defRPr sz="2200"/>
            </a:lvl3pPr>
            <a:lvl4pPr marL="1224000" indent="-360000">
              <a:spcBef>
                <a:spcPts val="0"/>
              </a:spcBef>
              <a:spcAft>
                <a:spcPts val="1200"/>
              </a:spcAft>
              <a:buClr>
                <a:srgbClr val="002E6D"/>
              </a:buClr>
              <a:buFont typeface="Arial" panose="020B0604020202020204" pitchFamily="34" charset="0"/>
              <a:buChar char="-"/>
              <a:defRPr sz="2200"/>
            </a:lvl4pPr>
            <a:lvl5pPr marL="1656000" indent="-360000">
              <a:spcBef>
                <a:spcPts val="0"/>
              </a:spcBef>
              <a:spcAft>
                <a:spcPts val="1200"/>
              </a:spcAft>
              <a:buClr>
                <a:srgbClr val="002E6D"/>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6"/>
          <p:cNvSpPr>
            <a:spLocks noGrp="1"/>
          </p:cNvSpPr>
          <p:nvPr>
            <p:ph sz="quarter" idx="12"/>
          </p:nvPr>
        </p:nvSpPr>
        <p:spPr>
          <a:xfrm>
            <a:off x="4643999" y="1198562"/>
            <a:ext cx="4039200" cy="3672000"/>
          </a:xfrm>
        </p:spPr>
        <p:txBody>
          <a:bodyPr>
            <a:normAutofit/>
          </a:bodyPr>
          <a:lstStyle>
            <a:lvl1pPr marL="360000" indent="-360000">
              <a:spcBef>
                <a:spcPts val="0"/>
              </a:spcBef>
              <a:spcAft>
                <a:spcPts val="1200"/>
              </a:spcAft>
              <a:buClr>
                <a:srgbClr val="002E6D"/>
              </a:buClr>
              <a:defRPr sz="2200"/>
            </a:lvl1pPr>
            <a:lvl2pPr marL="792000" indent="-360000">
              <a:spcBef>
                <a:spcPts val="0"/>
              </a:spcBef>
              <a:spcAft>
                <a:spcPts val="1200"/>
              </a:spcAft>
              <a:buClr>
                <a:srgbClr val="002E6D"/>
              </a:buClr>
              <a:buSzPct val="80000"/>
              <a:buFont typeface="Wingdings" panose="05000000000000000000" pitchFamily="2" charset="2"/>
              <a:buChar char="§"/>
              <a:defRPr sz="2200"/>
            </a:lvl2pPr>
            <a:lvl3pPr marL="792000" indent="-360000">
              <a:spcBef>
                <a:spcPts val="0"/>
              </a:spcBef>
              <a:spcAft>
                <a:spcPts val="1200"/>
              </a:spcAft>
              <a:buClr>
                <a:srgbClr val="002E6D"/>
              </a:buClr>
              <a:buFont typeface="Arial" panose="020B0604020202020204" pitchFamily="34" charset="0"/>
              <a:buChar char="-"/>
              <a:defRPr sz="2200"/>
            </a:lvl3pPr>
            <a:lvl4pPr marL="1224000" indent="-360000">
              <a:spcBef>
                <a:spcPts val="0"/>
              </a:spcBef>
              <a:spcAft>
                <a:spcPts val="1200"/>
              </a:spcAft>
              <a:buClr>
                <a:srgbClr val="002E6D"/>
              </a:buClr>
              <a:buFont typeface="Arial" panose="020B0604020202020204" pitchFamily="34" charset="0"/>
              <a:buChar char="-"/>
              <a:defRPr sz="2200"/>
            </a:lvl4pPr>
            <a:lvl5pPr marL="1656000" indent="-360000">
              <a:spcBef>
                <a:spcPts val="0"/>
              </a:spcBef>
              <a:spcAft>
                <a:spcPts val="1200"/>
              </a:spcAft>
              <a:buClr>
                <a:srgbClr val="002E6D"/>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7076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97250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560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1" name="Picture 10" descr="Caring@home PP WIDE header.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1258824"/>
          </a:xfrm>
          <a:prstGeom prst="rect">
            <a:avLst/>
          </a:prstGeom>
        </p:spPr>
      </p:pic>
      <p:sp>
        <p:nvSpPr>
          <p:cNvPr id="2" name="Title Placeholder 1"/>
          <p:cNvSpPr>
            <a:spLocks noGrp="1"/>
          </p:cNvSpPr>
          <p:nvPr>
            <p:ph type="title"/>
          </p:nvPr>
        </p:nvSpPr>
        <p:spPr>
          <a:xfrm>
            <a:off x="457200" y="205979"/>
            <a:ext cx="6350000" cy="85725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562099"/>
            <a:ext cx="8229600" cy="30452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Box 3"/>
          <p:cNvSpPr txBox="1"/>
          <p:nvPr userDrawn="1"/>
        </p:nvSpPr>
        <p:spPr>
          <a:xfrm>
            <a:off x="576000" y="4804390"/>
            <a:ext cx="7992000" cy="246221"/>
          </a:xfrm>
          <a:prstGeom prst="rect">
            <a:avLst/>
          </a:prstGeom>
          <a:noFill/>
        </p:spPr>
        <p:txBody>
          <a:bodyPr wrap="square" rtlCol="0" anchor="ctr" anchorCtr="0">
            <a:spAutoFit/>
          </a:bodyPr>
          <a:lstStyle/>
          <a:p>
            <a:pPr algn="ctr"/>
            <a:r>
              <a:rPr lang="en-AU" sz="1000" i="1" dirty="0" err="1">
                <a:solidFill>
                  <a:srgbClr val="00A1AF"/>
                </a:solidFill>
                <a:latin typeface="Myriad Pro"/>
              </a:rPr>
              <a:t>caring@home</a:t>
            </a:r>
            <a:r>
              <a:rPr lang="en-AU" sz="1000" baseline="0" dirty="0">
                <a:solidFill>
                  <a:srgbClr val="00A1AF"/>
                </a:solidFill>
                <a:latin typeface="Myriad Pro"/>
              </a:rPr>
              <a:t> is funded by the Australian Government and led by Brisbane South Palliative Care Collaborative.</a:t>
            </a:r>
            <a:endParaRPr lang="en-AU" sz="1000" dirty="0">
              <a:solidFill>
                <a:srgbClr val="00A1AF"/>
              </a:solidFill>
              <a:latin typeface="Myriad Pro"/>
            </a:endParaRPr>
          </a:p>
        </p:txBody>
      </p:sp>
    </p:spTree>
    <p:extLst>
      <p:ext uri="{BB962C8B-B14F-4D97-AF65-F5344CB8AC3E}">
        <p14:creationId xmlns:p14="http://schemas.microsoft.com/office/powerpoint/2010/main" val="4128653949"/>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ctr" defTabSz="457200" rtl="0" eaLnBrk="1" latinLnBrk="0" hangingPunct="1">
        <a:spcBef>
          <a:spcPct val="0"/>
        </a:spcBef>
        <a:buNone/>
        <a:defRPr sz="4000" kern="1200">
          <a:solidFill>
            <a:srgbClr val="002E6D"/>
          </a:solidFill>
          <a:latin typeface="Myriad Pro"/>
          <a:ea typeface="+mj-ea"/>
          <a:cs typeface="+mj-cs"/>
        </a:defRPr>
      </a:lvl1pPr>
    </p:titleStyle>
    <p:bodyStyle>
      <a:lvl1pPr marL="342900" indent="-342900" algn="l" defTabSz="457200" rtl="0" eaLnBrk="1" latinLnBrk="0" hangingPunct="1">
        <a:spcBef>
          <a:spcPts val="0"/>
        </a:spcBef>
        <a:spcAft>
          <a:spcPts val="0"/>
        </a:spcAft>
        <a:buClr>
          <a:srgbClr val="002E6D"/>
        </a:buClr>
        <a:buSzPct val="100000"/>
        <a:buFont typeface="Arial"/>
        <a:buChar char="•"/>
        <a:defRPr sz="2400" kern="1200">
          <a:solidFill>
            <a:schemeClr val="tx1"/>
          </a:solidFill>
          <a:latin typeface="Myriad Pro"/>
          <a:ea typeface="+mn-ea"/>
          <a:cs typeface="+mn-cs"/>
        </a:defRPr>
      </a:lvl1pPr>
      <a:lvl2pPr marL="742950" indent="-285750" algn="l" defTabSz="457200" rtl="0" eaLnBrk="1" latinLnBrk="0" hangingPunct="1">
        <a:spcBef>
          <a:spcPts val="0"/>
        </a:spcBef>
        <a:spcAft>
          <a:spcPts val="0"/>
        </a:spcAft>
        <a:buClr>
          <a:srgbClr val="002E6D"/>
        </a:buClr>
        <a:buFont typeface="Arial"/>
        <a:buChar char="–"/>
        <a:defRPr sz="2200" kern="1200">
          <a:solidFill>
            <a:schemeClr val="tx1"/>
          </a:solidFill>
          <a:latin typeface="Myriad Pro"/>
          <a:ea typeface="+mn-ea"/>
          <a:cs typeface="+mn-cs"/>
        </a:defRPr>
      </a:lvl2pPr>
      <a:lvl3pPr marL="1143000" indent="-228600" algn="l" defTabSz="457200" rtl="0" eaLnBrk="1" latinLnBrk="0" hangingPunct="1">
        <a:spcBef>
          <a:spcPts val="0"/>
        </a:spcBef>
        <a:spcAft>
          <a:spcPts val="0"/>
        </a:spcAft>
        <a:buClr>
          <a:srgbClr val="002E6D"/>
        </a:buClr>
        <a:buFont typeface="Arial"/>
        <a:buChar char="•"/>
        <a:defRPr sz="2000" kern="1200">
          <a:solidFill>
            <a:schemeClr val="tx1"/>
          </a:solidFill>
          <a:latin typeface="Myriad Pro"/>
          <a:ea typeface="+mn-ea"/>
          <a:cs typeface="+mn-cs"/>
        </a:defRPr>
      </a:lvl3pPr>
      <a:lvl4pPr marL="1600200" indent="-228600" algn="l" defTabSz="457200" rtl="0" eaLnBrk="1" latinLnBrk="0" hangingPunct="1">
        <a:spcBef>
          <a:spcPts val="0"/>
        </a:spcBef>
        <a:spcAft>
          <a:spcPts val="0"/>
        </a:spcAft>
        <a:buClr>
          <a:srgbClr val="002E6D"/>
        </a:buClr>
        <a:buFont typeface="Arial"/>
        <a:buChar char="–"/>
        <a:defRPr sz="1800" kern="1200">
          <a:solidFill>
            <a:schemeClr val="tx1"/>
          </a:solidFill>
          <a:latin typeface="Myriad Pro"/>
          <a:ea typeface="+mn-ea"/>
          <a:cs typeface="+mn-cs"/>
        </a:defRPr>
      </a:lvl4pPr>
      <a:lvl5pPr marL="2057400" indent="-228600" algn="l" defTabSz="457200" rtl="0" eaLnBrk="1" latinLnBrk="0" hangingPunct="1">
        <a:spcBef>
          <a:spcPts val="0"/>
        </a:spcBef>
        <a:spcAft>
          <a:spcPts val="0"/>
        </a:spcAft>
        <a:buClr>
          <a:srgbClr val="002E6D"/>
        </a:buClr>
        <a:buFont typeface="Arial"/>
        <a:buChar char="»"/>
        <a:defRPr sz="18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stretch>
            <a:fillRect/>
          </a:stretch>
        </p:blipFill>
        <p:spPr>
          <a:xfrm>
            <a:off x="12700" y="0"/>
            <a:ext cx="9107424" cy="1258824"/>
          </a:xfrm>
          <a:prstGeom prst="rect">
            <a:avLst/>
          </a:prstGeom>
        </p:spPr>
      </p:pic>
      <p:pic>
        <p:nvPicPr>
          <p:cNvPr id="9" name="Picture 8" descr="Caring@home colour band.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929904"/>
            <a:ext cx="9144000" cy="241981"/>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marL="742950" lvl="1" indent="-285750" algn="l" defTabSz="457200" rtl="0" eaLnBrk="1" latinLnBrk="0" hangingPunct="1">
              <a:spcBef>
                <a:spcPts val="0"/>
              </a:spcBef>
              <a:spcAft>
                <a:spcPts val="900"/>
              </a:spcAft>
              <a:buClr>
                <a:srgbClr val="002E6D"/>
              </a:buClr>
              <a:buFont typeface="Arial"/>
              <a:buChar char="–"/>
            </a:pPr>
            <a:r>
              <a:rPr lang="en-US" dirty="0"/>
              <a:t>Second level</a:t>
            </a:r>
          </a:p>
          <a:p>
            <a:pPr lvl="2"/>
            <a:r>
              <a:rPr lang="en-US" dirty="0"/>
              <a:t>Third level</a:t>
            </a:r>
          </a:p>
          <a:p>
            <a:pPr marL="1600200" lvl="3" indent="-228600" algn="l" defTabSz="457200" rtl="0" eaLnBrk="1" latinLnBrk="0" hangingPunct="1">
              <a:spcBef>
                <a:spcPts val="0"/>
              </a:spcBef>
              <a:spcAft>
                <a:spcPts val="600"/>
              </a:spcAft>
              <a:buClr>
                <a:srgbClr val="002E6D"/>
              </a:buClr>
              <a:buFont typeface="Arial"/>
              <a:buChar char="–"/>
            </a:pPr>
            <a:r>
              <a:rPr lang="en-US" dirty="0"/>
              <a:t>Fourth level</a:t>
            </a:r>
          </a:p>
          <a:p>
            <a:pPr lvl="4"/>
            <a:r>
              <a:rPr lang="en-US" dirty="0"/>
              <a:t>Fifth level</a:t>
            </a:r>
            <a:endParaRPr lang="en-AU" dirty="0"/>
          </a:p>
        </p:txBody>
      </p:sp>
    </p:spTree>
    <p:extLst>
      <p:ext uri="{BB962C8B-B14F-4D97-AF65-F5344CB8AC3E}">
        <p14:creationId xmlns:p14="http://schemas.microsoft.com/office/powerpoint/2010/main" val="2774748533"/>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67" r:id="rId3"/>
    <p:sldLayoutId id="2147483668" r:id="rId4"/>
  </p:sldLayoutIdLst>
  <p:hf sldNum="0" hdr="0" dt="0"/>
  <p:txStyles>
    <p:titleStyle>
      <a:lvl1pPr algn="l" defTabSz="457200" rtl="0" eaLnBrk="1" latinLnBrk="0" hangingPunct="1">
        <a:spcBef>
          <a:spcPct val="0"/>
        </a:spcBef>
        <a:buNone/>
        <a:defRPr sz="4000" kern="1200" baseline="0">
          <a:solidFill>
            <a:srgbClr val="002E6D"/>
          </a:solidFill>
          <a:latin typeface="Myriad Pro"/>
          <a:ea typeface="+mj-ea"/>
          <a:cs typeface="+mj-cs"/>
        </a:defRPr>
      </a:lvl1pPr>
    </p:titleStyle>
    <p:bodyStyle>
      <a:lvl1pPr marL="342900" indent="-342900" algn="l" defTabSz="457200" rtl="0" eaLnBrk="1" latinLnBrk="0" hangingPunct="1">
        <a:spcBef>
          <a:spcPts val="0"/>
        </a:spcBef>
        <a:spcAft>
          <a:spcPts val="0"/>
        </a:spcAft>
        <a:buClr>
          <a:srgbClr val="002E6D"/>
        </a:buClr>
        <a:buFont typeface="Arial"/>
        <a:buChar char="•"/>
        <a:defRPr sz="2400" kern="1200">
          <a:solidFill>
            <a:schemeClr val="tx1"/>
          </a:solidFill>
          <a:latin typeface="Myriad Pro"/>
          <a:ea typeface="+mn-ea"/>
          <a:cs typeface="Myriad Pro"/>
        </a:defRPr>
      </a:lvl1pPr>
      <a:lvl2pPr marL="914400" indent="-457200" algn="l" defTabSz="457200" rtl="0" eaLnBrk="1" latinLnBrk="0" hangingPunct="1">
        <a:spcBef>
          <a:spcPct val="20000"/>
        </a:spcBef>
        <a:spcAft>
          <a:spcPts val="0"/>
        </a:spcAft>
        <a:buFont typeface="Arial" panose="020B0604020202020204" pitchFamily="34" charset="0"/>
        <a:buChar char="•"/>
        <a:defRPr lang="en-US" sz="2200" kern="1200" dirty="0" smtClean="0">
          <a:solidFill>
            <a:schemeClr val="tx1"/>
          </a:solidFill>
          <a:latin typeface="Myriad Pro"/>
          <a:ea typeface="+mn-ea"/>
          <a:cs typeface="+mn-cs"/>
        </a:defRPr>
      </a:lvl2pPr>
      <a:lvl3pPr marL="1143000" indent="-228600" algn="l" defTabSz="457200" rtl="0" eaLnBrk="1" latinLnBrk="0" hangingPunct="1">
        <a:spcBef>
          <a:spcPts val="0"/>
        </a:spcBef>
        <a:spcAft>
          <a:spcPts val="0"/>
        </a:spcAft>
        <a:buClr>
          <a:srgbClr val="002E6D"/>
        </a:buClr>
        <a:buFont typeface="Arial"/>
        <a:buChar char="•"/>
        <a:defRPr lang="en-US" sz="2000" kern="1200" dirty="0" smtClean="0">
          <a:solidFill>
            <a:schemeClr val="tx1"/>
          </a:solidFill>
          <a:latin typeface="Myriad Pro"/>
          <a:ea typeface="+mn-ea"/>
          <a:cs typeface="+mn-cs"/>
        </a:defRPr>
      </a:lvl3pPr>
      <a:lvl4pPr marL="1600200" indent="-228600" algn="l" defTabSz="457200" rtl="0" eaLnBrk="1" latinLnBrk="0" hangingPunct="1">
        <a:spcBef>
          <a:spcPct val="20000"/>
        </a:spcBef>
        <a:spcAft>
          <a:spcPts val="0"/>
        </a:spcAft>
        <a:buClr>
          <a:srgbClr val="002E6D"/>
        </a:buClr>
        <a:buFont typeface="Arial"/>
        <a:buChar char="–"/>
        <a:defRPr lang="en-US" sz="1800" kern="1200" dirty="0" smtClean="0">
          <a:solidFill>
            <a:schemeClr val="tx1"/>
          </a:solidFill>
          <a:latin typeface="Myriad Pro"/>
          <a:ea typeface="+mn-ea"/>
          <a:cs typeface="+mn-cs"/>
        </a:defRPr>
      </a:lvl4pPr>
      <a:lvl5pPr marL="2057400" indent="-228600" algn="l" defTabSz="457200" rtl="0" eaLnBrk="1" latinLnBrk="0" hangingPunct="1">
        <a:spcBef>
          <a:spcPts val="0"/>
        </a:spcBef>
        <a:spcAft>
          <a:spcPts val="0"/>
        </a:spcAft>
        <a:buClr>
          <a:srgbClr val="002E6D"/>
        </a:buClr>
        <a:buFont typeface="Arial"/>
        <a:buChar char="»"/>
        <a:defRPr lang="en-AU" sz="1800" kern="1200" dirty="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1.xml"/><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10.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ttan.edu.au/wp-content/uploads/2014/09/815-dying-well.pdf" TargetMode="External"/><Relationship Id="rId7" Type="http://schemas.openxmlformats.org/officeDocument/2006/relationships/hyperlink" Target="https://doi.org/10.1177/026921631771519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doi.org/10.1002/14651858.CD009231.pub2" TargetMode="External"/><Relationship Id="rId5" Type="http://schemas.openxmlformats.org/officeDocument/2006/relationships/hyperlink" Target="https://doi.org/10.1177/1049909114531326" TargetMode="External"/><Relationship Id="rId4" Type="http://schemas.openxmlformats.org/officeDocument/2006/relationships/hyperlink" Target="https://www.pc.gov.au/inquiries/completed/human-services/reforms/report/human-services-reform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dx.doi.org/10.1136/bmjspcare-2014-00065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i.org/10.1016/j.jpainsymman.2018.08.019" TargetMode="External"/><Relationship Id="rId5" Type="http://schemas.openxmlformats.org/officeDocument/2006/relationships/hyperlink" Target="https://doi.org/10.12968/ijpn.2008.14.8.30774" TargetMode="External"/><Relationship Id="rId4" Type="http://schemas.openxmlformats.org/officeDocument/2006/relationships/hyperlink" Target="https://doi.org/10.1177/026921631877387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aringathomeproject.com.a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aringathomeproject.com.a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12" y="1371600"/>
            <a:ext cx="9036995" cy="1661531"/>
          </a:xfrm>
        </p:spPr>
        <p:txBody>
          <a:bodyPr>
            <a:normAutofit/>
          </a:bodyPr>
          <a:lstStyle/>
          <a:p>
            <a:r>
              <a:rPr lang="en-AU" dirty="0"/>
              <a:t>Introducing </a:t>
            </a:r>
            <a:r>
              <a:rPr lang="en-AU" i="1" dirty="0" err="1"/>
              <a:t>caring@home</a:t>
            </a:r>
            <a:r>
              <a:rPr lang="en-AU" dirty="0"/>
              <a:t> resources </a:t>
            </a:r>
          </a:p>
        </p:txBody>
      </p:sp>
      <p:sp>
        <p:nvSpPr>
          <p:cNvPr id="3" name="Subtitle 2"/>
          <p:cNvSpPr>
            <a:spLocks noGrp="1"/>
          </p:cNvSpPr>
          <p:nvPr>
            <p:ph type="subTitle" idx="1"/>
          </p:nvPr>
        </p:nvSpPr>
        <p:spPr>
          <a:xfrm>
            <a:off x="1530626" y="3348000"/>
            <a:ext cx="6241774" cy="1164365"/>
          </a:xfrm>
        </p:spPr>
        <p:txBody>
          <a:bodyPr>
            <a:normAutofit fontScale="92500" lnSpcReduction="10000"/>
          </a:bodyPr>
          <a:lstStyle/>
          <a:p>
            <a:r>
              <a:rPr lang="en-AU" b="1" dirty="0">
                <a:latin typeface="Mriad pro"/>
                <a:cs typeface="Mriad pro"/>
              </a:rPr>
              <a:t>Presented by:</a:t>
            </a:r>
          </a:p>
          <a:p>
            <a:r>
              <a:rPr lang="en-AU" dirty="0">
                <a:latin typeface="Mriad pro"/>
                <a:cs typeface="Mriad pro"/>
              </a:rPr>
              <a:t>[</a:t>
            </a:r>
            <a:r>
              <a:rPr lang="en-AU" i="1" dirty="0">
                <a:latin typeface="Mriad pro"/>
                <a:cs typeface="Mriad pro"/>
              </a:rPr>
              <a:t>Insert your name here</a:t>
            </a:r>
            <a:r>
              <a:rPr lang="en-AU" dirty="0">
                <a:latin typeface="Mriad pro"/>
                <a:cs typeface="Mriad pro"/>
              </a:rPr>
              <a:t>]</a:t>
            </a:r>
          </a:p>
          <a:p>
            <a:r>
              <a:rPr lang="en-AU" dirty="0">
                <a:latin typeface="Mriad pro"/>
                <a:cs typeface="Mriad pro"/>
              </a:rPr>
              <a:t>[</a:t>
            </a:r>
            <a:r>
              <a:rPr lang="en-AU" i="1" dirty="0">
                <a:latin typeface="Mriad pro"/>
                <a:cs typeface="Mriad pro"/>
              </a:rPr>
              <a:t>Insert your organisation here</a:t>
            </a:r>
            <a:r>
              <a:rPr lang="en-AU" dirty="0">
                <a:latin typeface="Mriad pro"/>
                <a:cs typeface="Mriad pro"/>
              </a:rPr>
              <a:t>]</a:t>
            </a:r>
          </a:p>
          <a:p>
            <a:endParaRPr lang="en-AU" dirty="0"/>
          </a:p>
        </p:txBody>
      </p:sp>
    </p:spTree>
    <p:extLst>
      <p:ext uri="{BB962C8B-B14F-4D97-AF65-F5344CB8AC3E}">
        <p14:creationId xmlns:p14="http://schemas.microsoft.com/office/powerpoint/2010/main" val="212102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2896-CE5B-45E2-8BE4-8FD11A9E2065}"/>
              </a:ext>
            </a:extLst>
          </p:cNvPr>
          <p:cNvSpPr>
            <a:spLocks noGrp="1"/>
          </p:cNvSpPr>
          <p:nvPr>
            <p:ph type="title"/>
          </p:nvPr>
        </p:nvSpPr>
        <p:spPr>
          <a:xfrm>
            <a:off x="272955" y="182098"/>
            <a:ext cx="8597900" cy="936229"/>
          </a:xfrm>
        </p:spPr>
        <p:txBody>
          <a:bodyPr>
            <a:normAutofit/>
          </a:bodyPr>
          <a:lstStyle/>
          <a:p>
            <a:r>
              <a:rPr lang="en-AU" sz="3000" dirty="0"/>
              <a:t>Resources for healthcare professionals</a:t>
            </a:r>
          </a:p>
        </p:txBody>
      </p:sp>
      <p:sp>
        <p:nvSpPr>
          <p:cNvPr id="13" name="TextBox 12">
            <a:extLst>
              <a:ext uri="{FF2B5EF4-FFF2-40B4-BE49-F238E27FC236}">
                <a16:creationId xmlns:a16="http://schemas.microsoft.com/office/drawing/2014/main" id="{4B50C39D-4A88-4EB7-BF06-91EAB97D8CD4}"/>
              </a:ext>
            </a:extLst>
          </p:cNvPr>
          <p:cNvSpPr txBox="1"/>
          <p:nvPr/>
        </p:nvSpPr>
        <p:spPr>
          <a:xfrm>
            <a:off x="4814774" y="2443361"/>
            <a:ext cx="2345958" cy="923330"/>
          </a:xfrm>
          <a:prstGeom prst="rect">
            <a:avLst/>
          </a:prstGeom>
          <a:solidFill>
            <a:schemeClr val="accent5"/>
          </a:solidFill>
        </p:spPr>
        <p:txBody>
          <a:bodyPr wrap="square" rtlCol="0">
            <a:spAutoFit/>
          </a:bodyPr>
          <a:lstStyle/>
          <a:p>
            <a:pPr algn="ctr"/>
            <a:r>
              <a:rPr lang="en-AU" dirty="0" err="1"/>
              <a:t>palliMEDS</a:t>
            </a:r>
            <a:r>
              <a:rPr lang="en-AU" dirty="0"/>
              <a:t> app – now with handy opioid calculator </a:t>
            </a:r>
          </a:p>
        </p:txBody>
      </p:sp>
      <p:sp>
        <p:nvSpPr>
          <p:cNvPr id="16" name="TextBox 15">
            <a:extLst>
              <a:ext uri="{FF2B5EF4-FFF2-40B4-BE49-F238E27FC236}">
                <a16:creationId xmlns:a16="http://schemas.microsoft.com/office/drawing/2014/main" id="{95252123-027F-44A2-BEDD-0C76355DECAE}"/>
              </a:ext>
            </a:extLst>
          </p:cNvPr>
          <p:cNvSpPr txBox="1"/>
          <p:nvPr/>
        </p:nvSpPr>
        <p:spPr>
          <a:xfrm>
            <a:off x="324107" y="911685"/>
            <a:ext cx="4247893" cy="830997"/>
          </a:xfrm>
          <a:prstGeom prst="rect">
            <a:avLst/>
          </a:prstGeom>
          <a:noFill/>
        </p:spPr>
        <p:txBody>
          <a:bodyPr wrap="square" rtlCol="0">
            <a:spAutoFit/>
          </a:bodyPr>
          <a:lstStyle/>
          <a:p>
            <a:r>
              <a:rPr lang="en-AU" sz="1600" i="1" dirty="0"/>
              <a:t>Palliative care symptom management medicines for Australians living in the community  and in Residential Aged Care Facilities (RACFs) </a:t>
            </a:r>
          </a:p>
        </p:txBody>
      </p:sp>
      <p:pic>
        <p:nvPicPr>
          <p:cNvPr id="5" name="Picture 4" descr="A screenshot of a cell phone&#10;&#10;Description automatically generated">
            <a:extLst>
              <a:ext uri="{FF2B5EF4-FFF2-40B4-BE49-F238E27FC236}">
                <a16:creationId xmlns:a16="http://schemas.microsoft.com/office/drawing/2014/main" id="{C9E5AB48-DC00-4968-AC36-BCE52BD463DD}"/>
              </a:ext>
            </a:extLst>
          </p:cNvPr>
          <p:cNvPicPr>
            <a:picLocks noChangeAspect="1"/>
          </p:cNvPicPr>
          <p:nvPr/>
        </p:nvPicPr>
        <p:blipFill>
          <a:blip r:embed="rId3"/>
          <a:stretch>
            <a:fillRect/>
          </a:stretch>
        </p:blipFill>
        <p:spPr>
          <a:xfrm>
            <a:off x="236881" y="1665249"/>
            <a:ext cx="4247893" cy="300424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C52974B-BA4B-478F-8A34-B75ED20327B3}"/>
              </a:ext>
            </a:extLst>
          </p:cNvPr>
          <p:cNvPicPr>
            <a:picLocks noChangeAspect="1"/>
          </p:cNvPicPr>
          <p:nvPr/>
        </p:nvPicPr>
        <p:blipFill rotWithShape="1">
          <a:blip r:embed="rId4"/>
          <a:srcRect l="6012" t="4770" r="4847" b="12256"/>
          <a:stretch/>
        </p:blipFill>
        <p:spPr>
          <a:xfrm>
            <a:off x="7247958" y="1206118"/>
            <a:ext cx="1710122" cy="3208346"/>
          </a:xfrm>
          <a:prstGeom prst="rect">
            <a:avLst/>
          </a:prstGeom>
        </p:spPr>
      </p:pic>
    </p:spTree>
    <p:extLst>
      <p:ext uri="{BB962C8B-B14F-4D97-AF65-F5344CB8AC3E}">
        <p14:creationId xmlns:p14="http://schemas.microsoft.com/office/powerpoint/2010/main" val="255737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64AF36D-2593-46A2-86B2-D5E08EA5B92E}"/>
              </a:ext>
            </a:extLst>
          </p:cNvPr>
          <p:cNvSpPr>
            <a:spLocks noGrp="1"/>
          </p:cNvSpPr>
          <p:nvPr>
            <p:ph sz="quarter" idx="10"/>
          </p:nvPr>
        </p:nvSpPr>
        <p:spPr/>
        <p:txBody>
          <a:bodyPr/>
          <a:lstStyle/>
          <a:p>
            <a:endParaRPr lang="en-AU" dirty="0"/>
          </a:p>
        </p:txBody>
      </p:sp>
      <p:sp>
        <p:nvSpPr>
          <p:cNvPr id="2" name="Title 1">
            <a:extLst>
              <a:ext uri="{FF2B5EF4-FFF2-40B4-BE49-F238E27FC236}">
                <a16:creationId xmlns:a16="http://schemas.microsoft.com/office/drawing/2014/main" id="{C9CB5705-69C4-443B-BA2E-B8E1199060EA}"/>
              </a:ext>
            </a:extLst>
          </p:cNvPr>
          <p:cNvSpPr>
            <a:spLocks noGrp="1"/>
          </p:cNvSpPr>
          <p:nvPr>
            <p:ph type="title"/>
          </p:nvPr>
        </p:nvSpPr>
        <p:spPr>
          <a:xfrm>
            <a:off x="457200" y="220413"/>
            <a:ext cx="8229600" cy="857250"/>
          </a:xfrm>
        </p:spPr>
        <p:txBody>
          <a:bodyPr>
            <a:normAutofit/>
          </a:bodyPr>
          <a:lstStyle/>
          <a:p>
            <a:r>
              <a:rPr lang="en-AU" sz="3000" dirty="0"/>
              <a:t>Online modules for RNs </a:t>
            </a:r>
          </a:p>
        </p:txBody>
      </p:sp>
      <p:sp>
        <p:nvSpPr>
          <p:cNvPr id="3" name="Rectangle 2">
            <a:extLst>
              <a:ext uri="{FF2B5EF4-FFF2-40B4-BE49-F238E27FC236}">
                <a16:creationId xmlns:a16="http://schemas.microsoft.com/office/drawing/2014/main" id="{3EF038D9-4175-4CE7-9997-94DBB621F166}"/>
              </a:ext>
            </a:extLst>
          </p:cNvPr>
          <p:cNvSpPr/>
          <p:nvPr/>
        </p:nvSpPr>
        <p:spPr>
          <a:xfrm>
            <a:off x="335280" y="3547717"/>
            <a:ext cx="5567680" cy="1200329"/>
          </a:xfrm>
          <a:prstGeom prst="rect">
            <a:avLst/>
          </a:prstGeom>
        </p:spPr>
        <p:txBody>
          <a:bodyPr wrap="square">
            <a:spAutoFit/>
          </a:bodyPr>
          <a:lstStyle/>
          <a:p>
            <a:r>
              <a:rPr lang="en-AU" dirty="0">
                <a:solidFill>
                  <a:srgbClr val="002E6D"/>
                </a:solidFill>
              </a:rPr>
              <a:t>The online modules aim to educate RNs about how to use the </a:t>
            </a:r>
            <a:r>
              <a:rPr lang="en-AU" i="1" dirty="0" err="1">
                <a:solidFill>
                  <a:srgbClr val="002E6D"/>
                </a:solidFill>
              </a:rPr>
              <a:t>caring@home</a:t>
            </a:r>
            <a:r>
              <a:rPr lang="en-AU" i="1" dirty="0">
                <a:solidFill>
                  <a:srgbClr val="002E6D"/>
                </a:solidFill>
              </a:rPr>
              <a:t> </a:t>
            </a:r>
            <a:r>
              <a:rPr lang="en-AU" dirty="0">
                <a:solidFill>
                  <a:srgbClr val="002E6D"/>
                </a:solidFill>
              </a:rPr>
              <a:t>resources to teach carers to manage breakthrough symptoms safely using subcutaneous medicines. </a:t>
            </a:r>
          </a:p>
        </p:txBody>
      </p:sp>
      <p:pic>
        <p:nvPicPr>
          <p:cNvPr id="12" name="Picture 11">
            <a:extLst>
              <a:ext uri="{FF2B5EF4-FFF2-40B4-BE49-F238E27FC236}">
                <a16:creationId xmlns:a16="http://schemas.microsoft.com/office/drawing/2014/main" id="{6FABC556-B91B-464B-AC25-7D6169F085C0}"/>
              </a:ext>
            </a:extLst>
          </p:cNvPr>
          <p:cNvPicPr>
            <a:picLocks noChangeAspect="1"/>
          </p:cNvPicPr>
          <p:nvPr/>
        </p:nvPicPr>
        <p:blipFill>
          <a:blip r:embed="rId3"/>
          <a:stretch>
            <a:fillRect/>
          </a:stretch>
        </p:blipFill>
        <p:spPr>
          <a:xfrm>
            <a:off x="324000" y="1080000"/>
            <a:ext cx="2800350" cy="1809750"/>
          </a:xfrm>
          <a:prstGeom prst="rect">
            <a:avLst/>
          </a:prstGeom>
        </p:spPr>
      </p:pic>
      <p:pic>
        <p:nvPicPr>
          <p:cNvPr id="13" name="Picture 12">
            <a:extLst>
              <a:ext uri="{FF2B5EF4-FFF2-40B4-BE49-F238E27FC236}">
                <a16:creationId xmlns:a16="http://schemas.microsoft.com/office/drawing/2014/main" id="{D0E69617-AA0C-45F0-8605-D8796CBF8EA8}"/>
              </a:ext>
            </a:extLst>
          </p:cNvPr>
          <p:cNvPicPr>
            <a:picLocks noChangeAspect="1"/>
          </p:cNvPicPr>
          <p:nvPr/>
        </p:nvPicPr>
        <p:blipFill>
          <a:blip r:embed="rId4"/>
          <a:stretch>
            <a:fillRect/>
          </a:stretch>
        </p:blipFill>
        <p:spPr>
          <a:xfrm>
            <a:off x="3150000" y="1512000"/>
            <a:ext cx="2809875" cy="1781175"/>
          </a:xfrm>
          <a:prstGeom prst="rect">
            <a:avLst/>
          </a:prstGeom>
        </p:spPr>
      </p:pic>
      <p:pic>
        <p:nvPicPr>
          <p:cNvPr id="14" name="Picture 13">
            <a:extLst>
              <a:ext uri="{FF2B5EF4-FFF2-40B4-BE49-F238E27FC236}">
                <a16:creationId xmlns:a16="http://schemas.microsoft.com/office/drawing/2014/main" id="{188871BB-545D-428E-99D3-D0142F037E05}"/>
              </a:ext>
            </a:extLst>
          </p:cNvPr>
          <p:cNvPicPr>
            <a:picLocks noChangeAspect="1"/>
          </p:cNvPicPr>
          <p:nvPr/>
        </p:nvPicPr>
        <p:blipFill>
          <a:blip r:embed="rId5"/>
          <a:stretch>
            <a:fillRect/>
          </a:stretch>
        </p:blipFill>
        <p:spPr>
          <a:xfrm>
            <a:off x="6012000" y="1980000"/>
            <a:ext cx="2800350" cy="1790700"/>
          </a:xfrm>
          <a:prstGeom prst="rect">
            <a:avLst/>
          </a:prstGeom>
        </p:spPr>
      </p:pic>
    </p:spTree>
    <p:extLst>
      <p:ext uri="{BB962C8B-B14F-4D97-AF65-F5344CB8AC3E}">
        <p14:creationId xmlns:p14="http://schemas.microsoft.com/office/powerpoint/2010/main" val="160222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19EE-567A-4838-A21A-2214486017E5}"/>
              </a:ext>
            </a:extLst>
          </p:cNvPr>
          <p:cNvSpPr>
            <a:spLocks noGrp="1"/>
          </p:cNvSpPr>
          <p:nvPr>
            <p:ph type="title"/>
          </p:nvPr>
        </p:nvSpPr>
        <p:spPr>
          <a:xfrm>
            <a:off x="457200" y="205979"/>
            <a:ext cx="8229600" cy="857250"/>
          </a:xfrm>
        </p:spPr>
        <p:txBody>
          <a:bodyPr>
            <a:noAutofit/>
          </a:bodyPr>
          <a:lstStyle/>
          <a:p>
            <a:r>
              <a:rPr lang="en-AU" sz="3000" i="1" dirty="0" err="1"/>
              <a:t>caring@home</a:t>
            </a:r>
            <a:r>
              <a:rPr lang="en-AU" sz="3000" i="1" dirty="0"/>
              <a:t> </a:t>
            </a:r>
            <a:r>
              <a:rPr lang="en-AU" sz="3000" dirty="0"/>
              <a:t>package for carers</a:t>
            </a:r>
          </a:p>
        </p:txBody>
      </p:sp>
      <p:sp>
        <p:nvSpPr>
          <p:cNvPr id="3" name="Content Placeholder 2">
            <a:extLst>
              <a:ext uri="{FF2B5EF4-FFF2-40B4-BE49-F238E27FC236}">
                <a16:creationId xmlns:a16="http://schemas.microsoft.com/office/drawing/2014/main" id="{D6C4E92E-93FF-4E4B-AC5D-B9F9BE1815B6}"/>
              </a:ext>
            </a:extLst>
          </p:cNvPr>
          <p:cNvSpPr>
            <a:spLocks noGrp="1"/>
          </p:cNvSpPr>
          <p:nvPr>
            <p:ph sz="quarter" idx="10"/>
          </p:nvPr>
        </p:nvSpPr>
        <p:spPr>
          <a:xfrm>
            <a:off x="457200" y="1198800"/>
            <a:ext cx="3651813" cy="3672000"/>
          </a:xfrm>
        </p:spPr>
        <p:txBody>
          <a:bodyPr>
            <a:normAutofit/>
          </a:bodyPr>
          <a:lstStyle/>
          <a:p>
            <a:r>
              <a:rPr lang="en-AU" sz="2000" dirty="0"/>
              <a:t>The most important part of the </a:t>
            </a:r>
            <a:r>
              <a:rPr lang="en-AU" sz="2000" i="1" dirty="0" err="1"/>
              <a:t>caring@home</a:t>
            </a:r>
            <a:r>
              <a:rPr lang="en-AU" sz="2000" i="1" dirty="0"/>
              <a:t>  </a:t>
            </a:r>
            <a:r>
              <a:rPr lang="en-AU" sz="2000" dirty="0"/>
              <a:t>package for carers is the one-on-one training session with a nurse</a:t>
            </a:r>
          </a:p>
          <a:p>
            <a:r>
              <a:rPr lang="en-AU" sz="2000" dirty="0"/>
              <a:t>The nurse uses the package to teach carers how to help manage breakthrough symptoms safely using subcutaneous medicines.</a:t>
            </a:r>
          </a:p>
          <a:p>
            <a:endParaRPr lang="en-AU" dirty="0"/>
          </a:p>
        </p:txBody>
      </p:sp>
      <p:pic>
        <p:nvPicPr>
          <p:cNvPr id="6" name="Picture 5">
            <a:extLst>
              <a:ext uri="{FF2B5EF4-FFF2-40B4-BE49-F238E27FC236}">
                <a16:creationId xmlns:a16="http://schemas.microsoft.com/office/drawing/2014/main" id="{8B306AD8-A496-452D-B771-70377BA3D7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1584" y="1302973"/>
            <a:ext cx="4983337" cy="3106982"/>
          </a:xfrm>
          <a:prstGeom prst="rect">
            <a:avLst/>
          </a:prstGeom>
        </p:spPr>
      </p:pic>
    </p:spTree>
    <p:extLst>
      <p:ext uri="{BB962C8B-B14F-4D97-AF65-F5344CB8AC3E}">
        <p14:creationId xmlns:p14="http://schemas.microsoft.com/office/powerpoint/2010/main" val="117121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4FF88C5-F466-46AE-94EF-AF70844ED0C6}"/>
              </a:ext>
            </a:extLst>
          </p:cNvPr>
          <p:cNvPicPr>
            <a:picLocks noChangeAspect="1"/>
          </p:cNvPicPr>
          <p:nvPr/>
        </p:nvPicPr>
        <p:blipFill>
          <a:blip r:embed="rId3"/>
          <a:stretch>
            <a:fillRect/>
          </a:stretch>
        </p:blipFill>
        <p:spPr>
          <a:xfrm rot="720000">
            <a:off x="6300000" y="1260000"/>
            <a:ext cx="2419350" cy="3457575"/>
          </a:xfrm>
          <a:prstGeom prst="rect">
            <a:avLst/>
          </a:prstGeom>
        </p:spPr>
      </p:pic>
      <p:sp>
        <p:nvSpPr>
          <p:cNvPr id="10" name="Content Placeholder 9">
            <a:extLst>
              <a:ext uri="{FF2B5EF4-FFF2-40B4-BE49-F238E27FC236}">
                <a16:creationId xmlns:a16="http://schemas.microsoft.com/office/drawing/2014/main" id="{31A08A3B-4623-4EB4-9E1E-BFB4945BA248}"/>
              </a:ext>
            </a:extLst>
          </p:cNvPr>
          <p:cNvSpPr>
            <a:spLocks noGrp="1"/>
          </p:cNvSpPr>
          <p:nvPr>
            <p:ph sz="quarter" idx="10"/>
          </p:nvPr>
        </p:nvSpPr>
        <p:spPr/>
        <p:txBody>
          <a:bodyPr/>
          <a:lstStyle/>
          <a:p>
            <a:endParaRPr lang="en-AU" dirty="0"/>
          </a:p>
        </p:txBody>
      </p:sp>
      <p:sp>
        <p:nvSpPr>
          <p:cNvPr id="2" name="Title 1">
            <a:extLst>
              <a:ext uri="{FF2B5EF4-FFF2-40B4-BE49-F238E27FC236}">
                <a16:creationId xmlns:a16="http://schemas.microsoft.com/office/drawing/2014/main" id="{9ABC9D76-20AB-4C63-897E-D157C30500F6}"/>
              </a:ext>
            </a:extLst>
          </p:cNvPr>
          <p:cNvSpPr>
            <a:spLocks noGrp="1"/>
          </p:cNvSpPr>
          <p:nvPr>
            <p:ph type="title"/>
          </p:nvPr>
        </p:nvSpPr>
        <p:spPr>
          <a:xfrm>
            <a:off x="346364" y="420291"/>
            <a:ext cx="8229600" cy="857250"/>
          </a:xfrm>
        </p:spPr>
        <p:txBody>
          <a:bodyPr>
            <a:normAutofit/>
          </a:bodyPr>
          <a:lstStyle/>
          <a:p>
            <a:r>
              <a:rPr lang="en-AU" sz="3000" dirty="0"/>
              <a:t>Checklist for RNs  </a:t>
            </a:r>
          </a:p>
        </p:txBody>
      </p:sp>
      <p:sp>
        <p:nvSpPr>
          <p:cNvPr id="6" name="TextBox 5">
            <a:extLst>
              <a:ext uri="{FF2B5EF4-FFF2-40B4-BE49-F238E27FC236}">
                <a16:creationId xmlns:a16="http://schemas.microsoft.com/office/drawing/2014/main" id="{7FE609B3-5100-479C-8570-25D9AD126FBE}"/>
              </a:ext>
            </a:extLst>
          </p:cNvPr>
          <p:cNvSpPr txBox="1"/>
          <p:nvPr/>
        </p:nvSpPr>
        <p:spPr>
          <a:xfrm>
            <a:off x="457199" y="1660765"/>
            <a:ext cx="2299855" cy="2308324"/>
          </a:xfrm>
          <a:prstGeom prst="rect">
            <a:avLst/>
          </a:prstGeom>
          <a:noFill/>
        </p:spPr>
        <p:txBody>
          <a:bodyPr wrap="square" rtlCol="0">
            <a:spAutoFit/>
          </a:bodyPr>
          <a:lstStyle/>
          <a:p>
            <a:r>
              <a:rPr lang="en-AU" sz="2400" dirty="0"/>
              <a:t>Dual purpose checklist for RNs for the </a:t>
            </a:r>
          </a:p>
          <a:p>
            <a:r>
              <a:rPr lang="en-AU" sz="2400" dirty="0"/>
              <a:t>one-on-one  training session with a carer</a:t>
            </a:r>
          </a:p>
        </p:txBody>
      </p:sp>
      <p:pic>
        <p:nvPicPr>
          <p:cNvPr id="11" name="Picture 10">
            <a:extLst>
              <a:ext uri="{FF2B5EF4-FFF2-40B4-BE49-F238E27FC236}">
                <a16:creationId xmlns:a16="http://schemas.microsoft.com/office/drawing/2014/main" id="{10F88307-AFCA-4614-8423-8540EC5AC660}"/>
              </a:ext>
            </a:extLst>
          </p:cNvPr>
          <p:cNvPicPr>
            <a:picLocks noChangeAspect="1"/>
          </p:cNvPicPr>
          <p:nvPr/>
        </p:nvPicPr>
        <p:blipFill>
          <a:blip r:embed="rId4"/>
          <a:stretch>
            <a:fillRect/>
          </a:stretch>
        </p:blipFill>
        <p:spPr>
          <a:xfrm rot="21060000">
            <a:off x="3708000" y="1368000"/>
            <a:ext cx="2428875" cy="3371850"/>
          </a:xfrm>
          <a:prstGeom prst="rect">
            <a:avLst/>
          </a:prstGeom>
        </p:spPr>
      </p:pic>
    </p:spTree>
    <p:extLst>
      <p:ext uri="{BB962C8B-B14F-4D97-AF65-F5344CB8AC3E}">
        <p14:creationId xmlns:p14="http://schemas.microsoft.com/office/powerpoint/2010/main" val="376238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D78E-E18E-4DC2-8AAA-CA09B99BA6FD}"/>
              </a:ext>
            </a:extLst>
          </p:cNvPr>
          <p:cNvSpPr>
            <a:spLocks noGrp="1"/>
          </p:cNvSpPr>
          <p:nvPr>
            <p:ph type="title"/>
          </p:nvPr>
        </p:nvSpPr>
        <p:spPr/>
        <p:txBody>
          <a:bodyPr>
            <a:normAutofit/>
          </a:bodyPr>
          <a:lstStyle/>
          <a:p>
            <a:r>
              <a:rPr lang="en-AU" sz="3000" dirty="0"/>
              <a:t>Handbook, diary, step-by-step guides </a:t>
            </a: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F2270C76-B674-43F2-A8B3-135E7F292B35}"/>
                  </a:ext>
                </a:extLst>
              </p14:cNvPr>
              <p14:cNvContentPartPr/>
              <p14:nvPr/>
            </p14:nvContentPartPr>
            <p14:xfrm>
              <a:off x="7579108" y="3156397"/>
              <a:ext cx="360" cy="360"/>
            </p14:xfrm>
          </p:contentPart>
        </mc:Choice>
        <mc:Fallback xmlns="">
          <p:pic>
            <p:nvPicPr>
              <p:cNvPr id="14" name="Ink 13">
                <a:extLst>
                  <a:ext uri="{FF2B5EF4-FFF2-40B4-BE49-F238E27FC236}">
                    <a16:creationId xmlns:a16="http://schemas.microsoft.com/office/drawing/2014/main" id="{F2270C76-B674-43F2-A8B3-135E7F292B35}"/>
                  </a:ext>
                </a:extLst>
              </p:cNvPr>
              <p:cNvPicPr/>
              <p:nvPr/>
            </p:nvPicPr>
            <p:blipFill>
              <a:blip r:embed="rId5"/>
              <a:stretch>
                <a:fillRect/>
              </a:stretch>
            </p:blipFill>
            <p:spPr>
              <a:xfrm>
                <a:off x="7572988" y="3150277"/>
                <a:ext cx="12600" cy="12600"/>
              </a:xfrm>
              <a:prstGeom prst="rect">
                <a:avLst/>
              </a:prstGeom>
            </p:spPr>
          </p:pic>
        </mc:Fallback>
      </mc:AlternateContent>
      <p:pic>
        <p:nvPicPr>
          <p:cNvPr id="4" name="Picture 3">
            <a:extLst>
              <a:ext uri="{FF2B5EF4-FFF2-40B4-BE49-F238E27FC236}">
                <a16:creationId xmlns:a16="http://schemas.microsoft.com/office/drawing/2014/main" id="{17D68856-02AF-45D4-9C14-5E627AE4A3C6}"/>
              </a:ext>
            </a:extLst>
          </p:cNvPr>
          <p:cNvPicPr>
            <a:picLocks noChangeAspect="1"/>
          </p:cNvPicPr>
          <p:nvPr/>
        </p:nvPicPr>
        <p:blipFill>
          <a:blip r:embed="rId6"/>
          <a:stretch>
            <a:fillRect/>
          </a:stretch>
        </p:blipFill>
        <p:spPr>
          <a:xfrm rot="480000">
            <a:off x="2772000" y="1728000"/>
            <a:ext cx="2105025" cy="3000375"/>
          </a:xfrm>
          <a:prstGeom prst="rect">
            <a:avLst/>
          </a:prstGeom>
        </p:spPr>
      </p:pic>
      <p:pic>
        <p:nvPicPr>
          <p:cNvPr id="3" name="Picture 2">
            <a:extLst>
              <a:ext uri="{FF2B5EF4-FFF2-40B4-BE49-F238E27FC236}">
                <a16:creationId xmlns:a16="http://schemas.microsoft.com/office/drawing/2014/main" id="{40BA0D76-F1D8-4D26-B46C-E85DA8BC5E8B}"/>
              </a:ext>
            </a:extLst>
          </p:cNvPr>
          <p:cNvPicPr>
            <a:picLocks noChangeAspect="1"/>
          </p:cNvPicPr>
          <p:nvPr/>
        </p:nvPicPr>
        <p:blipFill>
          <a:blip r:embed="rId7"/>
          <a:stretch>
            <a:fillRect/>
          </a:stretch>
        </p:blipFill>
        <p:spPr>
          <a:xfrm rot="240000">
            <a:off x="414000" y="1080000"/>
            <a:ext cx="2400300" cy="3371850"/>
          </a:xfrm>
          <a:prstGeom prst="rect">
            <a:avLst/>
          </a:prstGeom>
        </p:spPr>
      </p:pic>
      <p:pic>
        <p:nvPicPr>
          <p:cNvPr id="5" name="Picture 4">
            <a:extLst>
              <a:ext uri="{FF2B5EF4-FFF2-40B4-BE49-F238E27FC236}">
                <a16:creationId xmlns:a16="http://schemas.microsoft.com/office/drawing/2014/main" id="{86DCF4DB-9309-42D7-8774-6FD27E0905CB}"/>
              </a:ext>
            </a:extLst>
          </p:cNvPr>
          <p:cNvPicPr>
            <a:picLocks noChangeAspect="1"/>
          </p:cNvPicPr>
          <p:nvPr/>
        </p:nvPicPr>
        <p:blipFill>
          <a:blip r:embed="rId8"/>
          <a:stretch>
            <a:fillRect/>
          </a:stretch>
        </p:blipFill>
        <p:spPr>
          <a:xfrm rot="21120000">
            <a:off x="4500000" y="1080000"/>
            <a:ext cx="2581275" cy="3638550"/>
          </a:xfrm>
          <a:prstGeom prst="rect">
            <a:avLst/>
          </a:prstGeom>
        </p:spPr>
      </p:pic>
      <p:pic>
        <p:nvPicPr>
          <p:cNvPr id="6" name="Picture 5">
            <a:extLst>
              <a:ext uri="{FF2B5EF4-FFF2-40B4-BE49-F238E27FC236}">
                <a16:creationId xmlns:a16="http://schemas.microsoft.com/office/drawing/2014/main" id="{9189BB35-27E5-4691-8B64-711E247F1DBC}"/>
              </a:ext>
            </a:extLst>
          </p:cNvPr>
          <p:cNvPicPr>
            <a:picLocks noChangeAspect="1"/>
          </p:cNvPicPr>
          <p:nvPr/>
        </p:nvPicPr>
        <p:blipFill>
          <a:blip r:embed="rId9"/>
          <a:stretch>
            <a:fillRect/>
          </a:stretch>
        </p:blipFill>
        <p:spPr>
          <a:xfrm rot="300000">
            <a:off x="6444000" y="1260000"/>
            <a:ext cx="2543175" cy="3590925"/>
          </a:xfrm>
          <a:prstGeom prst="rect">
            <a:avLst/>
          </a:prstGeom>
        </p:spPr>
      </p:pic>
    </p:spTree>
    <p:extLst>
      <p:ext uri="{BB962C8B-B14F-4D97-AF65-F5344CB8AC3E}">
        <p14:creationId xmlns:p14="http://schemas.microsoft.com/office/powerpoint/2010/main" val="215989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805D-9A9C-4779-931C-4B6D6850B3FD}"/>
              </a:ext>
            </a:extLst>
          </p:cNvPr>
          <p:cNvSpPr>
            <a:spLocks noGrp="1"/>
          </p:cNvSpPr>
          <p:nvPr>
            <p:ph type="title"/>
          </p:nvPr>
        </p:nvSpPr>
        <p:spPr>
          <a:xfrm>
            <a:off x="457200" y="205979"/>
            <a:ext cx="8229600" cy="857250"/>
          </a:xfrm>
        </p:spPr>
        <p:txBody>
          <a:bodyPr>
            <a:normAutofit/>
          </a:bodyPr>
          <a:lstStyle/>
          <a:p>
            <a:r>
              <a:rPr lang="en-AU" sz="3000" dirty="0"/>
              <a:t>Colour-coded labelling system</a:t>
            </a:r>
          </a:p>
        </p:txBody>
      </p:sp>
      <p:sp>
        <p:nvSpPr>
          <p:cNvPr id="11" name="TextBox 10">
            <a:extLst>
              <a:ext uri="{FF2B5EF4-FFF2-40B4-BE49-F238E27FC236}">
                <a16:creationId xmlns:a16="http://schemas.microsoft.com/office/drawing/2014/main" id="{840FAD12-6557-43F7-816C-3707F1A155D4}"/>
              </a:ext>
            </a:extLst>
          </p:cNvPr>
          <p:cNvSpPr txBox="1"/>
          <p:nvPr/>
        </p:nvSpPr>
        <p:spPr>
          <a:xfrm>
            <a:off x="6931479" y="4163786"/>
            <a:ext cx="1755321" cy="369332"/>
          </a:xfrm>
          <a:prstGeom prst="rect">
            <a:avLst/>
          </a:prstGeom>
          <a:noFill/>
        </p:spPr>
        <p:txBody>
          <a:bodyPr wrap="square" rtlCol="0">
            <a:spAutoFit/>
          </a:bodyPr>
          <a:lstStyle/>
          <a:p>
            <a:r>
              <a:rPr lang="en-AU" dirty="0"/>
              <a:t>Syringe labels </a:t>
            </a:r>
          </a:p>
        </p:txBody>
      </p:sp>
      <p:pic>
        <p:nvPicPr>
          <p:cNvPr id="3" name="Picture 2">
            <a:extLst>
              <a:ext uri="{FF2B5EF4-FFF2-40B4-BE49-F238E27FC236}">
                <a16:creationId xmlns:a16="http://schemas.microsoft.com/office/drawing/2014/main" id="{47186EBF-24BB-4307-9621-7E624ABEBAB3}"/>
              </a:ext>
            </a:extLst>
          </p:cNvPr>
          <p:cNvPicPr>
            <a:picLocks noChangeAspect="1"/>
          </p:cNvPicPr>
          <p:nvPr/>
        </p:nvPicPr>
        <p:blipFill>
          <a:blip r:embed="rId3"/>
          <a:stretch>
            <a:fillRect/>
          </a:stretch>
        </p:blipFill>
        <p:spPr>
          <a:xfrm rot="21240000">
            <a:off x="180000" y="1152000"/>
            <a:ext cx="3829050" cy="2705100"/>
          </a:xfrm>
          <a:prstGeom prst="rect">
            <a:avLst/>
          </a:prstGeom>
        </p:spPr>
      </p:pic>
      <p:pic>
        <p:nvPicPr>
          <p:cNvPr id="6" name="Picture 5">
            <a:extLst>
              <a:ext uri="{FF2B5EF4-FFF2-40B4-BE49-F238E27FC236}">
                <a16:creationId xmlns:a16="http://schemas.microsoft.com/office/drawing/2014/main" id="{9DBF208E-8E6C-454C-A67E-7D22700B4203}"/>
              </a:ext>
            </a:extLst>
          </p:cNvPr>
          <p:cNvPicPr>
            <a:picLocks noChangeAspect="1"/>
          </p:cNvPicPr>
          <p:nvPr/>
        </p:nvPicPr>
        <p:blipFill>
          <a:blip r:embed="rId4"/>
          <a:stretch>
            <a:fillRect/>
          </a:stretch>
        </p:blipFill>
        <p:spPr>
          <a:xfrm rot="300000">
            <a:off x="6516000" y="1440000"/>
            <a:ext cx="2447925" cy="2476500"/>
          </a:xfrm>
          <a:prstGeom prst="rect">
            <a:avLst/>
          </a:prstGeom>
        </p:spPr>
      </p:pic>
      <p:pic>
        <p:nvPicPr>
          <p:cNvPr id="4" name="Picture 3">
            <a:extLst>
              <a:ext uri="{FF2B5EF4-FFF2-40B4-BE49-F238E27FC236}">
                <a16:creationId xmlns:a16="http://schemas.microsoft.com/office/drawing/2014/main" id="{F0E5DC43-C5A0-400F-9246-65C95ABC743E}"/>
              </a:ext>
            </a:extLst>
          </p:cNvPr>
          <p:cNvPicPr>
            <a:picLocks noChangeAspect="1"/>
          </p:cNvPicPr>
          <p:nvPr/>
        </p:nvPicPr>
        <p:blipFill>
          <a:blip r:embed="rId5"/>
          <a:stretch>
            <a:fillRect/>
          </a:stretch>
        </p:blipFill>
        <p:spPr>
          <a:xfrm rot="21360000">
            <a:off x="4140000" y="1152000"/>
            <a:ext cx="2447925" cy="3409950"/>
          </a:xfrm>
          <a:prstGeom prst="rect">
            <a:avLst/>
          </a:prstGeom>
        </p:spPr>
      </p:pic>
    </p:spTree>
    <p:extLst>
      <p:ext uri="{BB962C8B-B14F-4D97-AF65-F5344CB8AC3E}">
        <p14:creationId xmlns:p14="http://schemas.microsoft.com/office/powerpoint/2010/main" val="377737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63F7-FB08-4DFE-B473-4FE03709989E}"/>
              </a:ext>
            </a:extLst>
          </p:cNvPr>
          <p:cNvSpPr>
            <a:spLocks noGrp="1"/>
          </p:cNvSpPr>
          <p:nvPr>
            <p:ph type="title"/>
          </p:nvPr>
        </p:nvSpPr>
        <p:spPr/>
        <p:txBody>
          <a:bodyPr>
            <a:normAutofit/>
          </a:bodyPr>
          <a:lstStyle/>
          <a:p>
            <a:r>
              <a:rPr lang="en-AU" sz="3000" dirty="0"/>
              <a:t>Short training videos for carers </a:t>
            </a:r>
          </a:p>
        </p:txBody>
      </p:sp>
      <p:pic>
        <p:nvPicPr>
          <p:cNvPr id="3" name="Picture 2">
            <a:extLst>
              <a:ext uri="{FF2B5EF4-FFF2-40B4-BE49-F238E27FC236}">
                <a16:creationId xmlns:a16="http://schemas.microsoft.com/office/drawing/2014/main" id="{F11AC55C-7B2F-4543-B45F-DDFA3B051735}"/>
              </a:ext>
            </a:extLst>
          </p:cNvPr>
          <p:cNvPicPr>
            <a:picLocks noChangeAspect="1"/>
          </p:cNvPicPr>
          <p:nvPr/>
        </p:nvPicPr>
        <p:blipFill>
          <a:blip r:embed="rId3"/>
          <a:stretch>
            <a:fillRect/>
          </a:stretch>
        </p:blipFill>
        <p:spPr>
          <a:xfrm>
            <a:off x="1008000" y="972000"/>
            <a:ext cx="5848350" cy="3810000"/>
          </a:xfrm>
          <a:prstGeom prst="rect">
            <a:avLst/>
          </a:prstGeom>
          <a:ln>
            <a:solidFill>
              <a:schemeClr val="accent5">
                <a:lumMod val="20000"/>
                <a:lumOff val="80000"/>
              </a:schemeClr>
            </a:solidFill>
          </a:ln>
        </p:spPr>
      </p:pic>
    </p:spTree>
    <p:extLst>
      <p:ext uri="{BB962C8B-B14F-4D97-AF65-F5344CB8AC3E}">
        <p14:creationId xmlns:p14="http://schemas.microsoft.com/office/powerpoint/2010/main" val="228129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34D8-758B-4D6E-BC2F-0950DE5D4461}"/>
              </a:ext>
            </a:extLst>
          </p:cNvPr>
          <p:cNvSpPr>
            <a:spLocks noGrp="1"/>
          </p:cNvSpPr>
          <p:nvPr>
            <p:ph type="title"/>
          </p:nvPr>
        </p:nvSpPr>
        <p:spPr/>
        <p:txBody>
          <a:bodyPr>
            <a:normAutofit/>
          </a:bodyPr>
          <a:lstStyle/>
          <a:p>
            <a:r>
              <a:rPr lang="en-AU" sz="3000" dirty="0"/>
              <a:t>Practice demonstration kit</a:t>
            </a:r>
          </a:p>
        </p:txBody>
      </p:sp>
      <p:pic>
        <p:nvPicPr>
          <p:cNvPr id="6" name="Content Placeholder 5">
            <a:extLst>
              <a:ext uri="{FF2B5EF4-FFF2-40B4-BE49-F238E27FC236}">
                <a16:creationId xmlns:a16="http://schemas.microsoft.com/office/drawing/2014/main" id="{33A1216F-D3D5-4CED-8C71-66ACE8D87241}"/>
              </a:ext>
            </a:extLst>
          </p:cNvPr>
          <p:cNvPicPr>
            <a:picLocks noGrp="1" noChangeAspect="1"/>
          </p:cNvPicPr>
          <p:nvPr>
            <p:ph sz="quarter" idx="10"/>
          </p:nvPr>
        </p:nvPicPr>
        <p:blipFill rotWithShape="1">
          <a:blip r:embed="rId3" cstate="screen">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p:blipFill>
        <p:spPr>
          <a:xfrm>
            <a:off x="1542104" y="820161"/>
            <a:ext cx="5530028" cy="4008200"/>
          </a:xfrm>
        </p:spPr>
      </p:pic>
    </p:spTree>
    <p:extLst>
      <p:ext uri="{BB962C8B-B14F-4D97-AF65-F5344CB8AC3E}">
        <p14:creationId xmlns:p14="http://schemas.microsoft.com/office/powerpoint/2010/main" val="2517480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3DA6-3227-4DB3-955A-0437D3F58AE5}"/>
              </a:ext>
            </a:extLst>
          </p:cNvPr>
          <p:cNvSpPr>
            <a:spLocks noGrp="1"/>
          </p:cNvSpPr>
          <p:nvPr>
            <p:ph type="title"/>
          </p:nvPr>
        </p:nvSpPr>
        <p:spPr/>
        <p:txBody>
          <a:bodyPr>
            <a:normAutofit/>
          </a:bodyPr>
          <a:lstStyle/>
          <a:p>
            <a:r>
              <a:rPr lang="en-AU" sz="3000" dirty="0"/>
              <a:t>Champion feedback</a:t>
            </a:r>
          </a:p>
        </p:txBody>
      </p:sp>
      <p:sp>
        <p:nvSpPr>
          <p:cNvPr id="3" name="Content Placeholder 2">
            <a:extLst>
              <a:ext uri="{FF2B5EF4-FFF2-40B4-BE49-F238E27FC236}">
                <a16:creationId xmlns:a16="http://schemas.microsoft.com/office/drawing/2014/main" id="{10834D3D-219A-4121-8077-7B8D7064B747}"/>
              </a:ext>
            </a:extLst>
          </p:cNvPr>
          <p:cNvSpPr>
            <a:spLocks noGrp="1"/>
          </p:cNvSpPr>
          <p:nvPr>
            <p:ph sz="quarter" idx="10"/>
          </p:nvPr>
        </p:nvSpPr>
        <p:spPr>
          <a:xfrm>
            <a:off x="457200" y="1198800"/>
            <a:ext cx="8546123" cy="3672000"/>
          </a:xfrm>
        </p:spPr>
        <p:txBody>
          <a:bodyPr>
            <a:normAutofit/>
          </a:bodyPr>
          <a:lstStyle/>
          <a:p>
            <a:pPr marL="0" indent="0">
              <a:buNone/>
            </a:pPr>
            <a:r>
              <a:rPr lang="en-AU" sz="1600" i="1" dirty="0"/>
              <a:t>“I am just emailing you to say that I received six carers' packages from </a:t>
            </a:r>
            <a:r>
              <a:rPr lang="en-AU" sz="1600" i="1" dirty="0" err="1"/>
              <a:t>caring@home</a:t>
            </a:r>
            <a:r>
              <a:rPr lang="en-AU" sz="1600" i="1" dirty="0"/>
              <a:t> last week. Our healthcare staff have expressed how comprehensive and useful these packs appear to be.</a:t>
            </a:r>
            <a:endParaRPr lang="en-AU" sz="1600" dirty="0"/>
          </a:p>
          <a:p>
            <a:pPr marL="0" indent="0">
              <a:buNone/>
            </a:pPr>
            <a:r>
              <a:rPr lang="en-AU" sz="1600" i="1" dirty="0"/>
              <a:t>Yesterday my colleague used a package with a family who took their mum home for a home death and the feedback from the family was great. They were able to go through the information and practise overnight with the equipment supplied, whilst their mum remained in hospital. My colleague returned to the ward this morning and the family were able to demonstrate how to do everything on the (competency) checklist you provided.</a:t>
            </a:r>
          </a:p>
          <a:p>
            <a:pPr marL="0" indent="0">
              <a:buNone/>
            </a:pPr>
            <a:r>
              <a:rPr lang="en-AU" sz="1600" i="1" dirty="0"/>
              <a:t>In summary, this is an amazing resource for patients, carers and nurses."</a:t>
            </a:r>
            <a:endParaRPr lang="en-AU" sz="1600" dirty="0"/>
          </a:p>
          <a:p>
            <a:pPr marL="0" indent="0">
              <a:lnSpc>
                <a:spcPct val="110000"/>
              </a:lnSpc>
              <a:spcAft>
                <a:spcPts val="0"/>
              </a:spcAft>
              <a:buNone/>
            </a:pPr>
            <a:br>
              <a:rPr lang="en-AU" sz="1600" dirty="0"/>
            </a:br>
            <a:r>
              <a:rPr lang="en-AU" sz="1600" dirty="0"/>
              <a:t>Palliative care CNC, NSW</a:t>
            </a:r>
          </a:p>
          <a:p>
            <a:pPr>
              <a:lnSpc>
                <a:spcPct val="110000"/>
              </a:lnSpc>
              <a:spcAft>
                <a:spcPts val="0"/>
              </a:spcAft>
            </a:pPr>
            <a:endParaRPr lang="en-AU" dirty="0"/>
          </a:p>
        </p:txBody>
      </p:sp>
    </p:spTree>
    <p:extLst>
      <p:ext uri="{BB962C8B-B14F-4D97-AF65-F5344CB8AC3E}">
        <p14:creationId xmlns:p14="http://schemas.microsoft.com/office/powerpoint/2010/main" val="196869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C1C7-3A7E-4167-9593-A94D0ADBD874}"/>
              </a:ext>
            </a:extLst>
          </p:cNvPr>
          <p:cNvSpPr>
            <a:spLocks noGrp="1"/>
          </p:cNvSpPr>
          <p:nvPr>
            <p:ph type="title"/>
          </p:nvPr>
        </p:nvSpPr>
        <p:spPr/>
        <p:txBody>
          <a:bodyPr>
            <a:normAutofit/>
          </a:bodyPr>
          <a:lstStyle/>
          <a:p>
            <a:r>
              <a:rPr lang="en-AU" sz="3000" dirty="0"/>
              <a:t>So let’s chat…..</a:t>
            </a:r>
          </a:p>
        </p:txBody>
      </p:sp>
      <p:pic>
        <p:nvPicPr>
          <p:cNvPr id="6" name="Picture 5">
            <a:extLst>
              <a:ext uri="{FF2B5EF4-FFF2-40B4-BE49-F238E27FC236}">
                <a16:creationId xmlns:a16="http://schemas.microsoft.com/office/drawing/2014/main" id="{C7263867-1DE3-4209-A216-5C3926565213}"/>
              </a:ext>
            </a:extLst>
          </p:cNvPr>
          <p:cNvPicPr>
            <a:picLocks noChangeAspect="1"/>
          </p:cNvPicPr>
          <p:nvPr/>
        </p:nvPicPr>
        <p:blipFill>
          <a:blip r:embed="rId3"/>
          <a:stretch>
            <a:fillRect/>
          </a:stretch>
        </p:blipFill>
        <p:spPr>
          <a:xfrm>
            <a:off x="1508262" y="952679"/>
            <a:ext cx="5610167" cy="3729948"/>
          </a:xfrm>
          <a:prstGeom prst="rect">
            <a:avLst/>
          </a:prstGeom>
        </p:spPr>
      </p:pic>
    </p:spTree>
    <p:extLst>
      <p:ext uri="{BB962C8B-B14F-4D97-AF65-F5344CB8AC3E}">
        <p14:creationId xmlns:p14="http://schemas.microsoft.com/office/powerpoint/2010/main" val="261716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31AB-21C7-499C-97E3-29F4E952D342}"/>
              </a:ext>
            </a:extLst>
          </p:cNvPr>
          <p:cNvSpPr>
            <a:spLocks noGrp="1"/>
          </p:cNvSpPr>
          <p:nvPr>
            <p:ph type="title"/>
          </p:nvPr>
        </p:nvSpPr>
        <p:spPr/>
        <p:txBody>
          <a:bodyPr>
            <a:normAutofit/>
          </a:bodyPr>
          <a:lstStyle/>
          <a:p>
            <a:r>
              <a:rPr lang="en-AU" sz="3000" dirty="0"/>
              <a:t>Presentation overview </a:t>
            </a:r>
          </a:p>
        </p:txBody>
      </p:sp>
      <p:sp>
        <p:nvSpPr>
          <p:cNvPr id="3" name="Content Placeholder 2">
            <a:extLst>
              <a:ext uri="{FF2B5EF4-FFF2-40B4-BE49-F238E27FC236}">
                <a16:creationId xmlns:a16="http://schemas.microsoft.com/office/drawing/2014/main" id="{37949F96-E351-4816-9463-10EC4BBBDA45}"/>
              </a:ext>
            </a:extLst>
          </p:cNvPr>
          <p:cNvSpPr>
            <a:spLocks noGrp="1"/>
          </p:cNvSpPr>
          <p:nvPr>
            <p:ph sz="quarter" idx="10"/>
          </p:nvPr>
        </p:nvSpPr>
        <p:spPr>
          <a:xfrm>
            <a:off x="457200" y="1799303"/>
            <a:ext cx="7949381" cy="2757949"/>
          </a:xfrm>
        </p:spPr>
        <p:txBody>
          <a:bodyPr>
            <a:normAutofit/>
          </a:bodyPr>
          <a:lstStyle/>
          <a:p>
            <a:r>
              <a:rPr lang="en-AU" sz="2600" i="1" dirty="0" err="1"/>
              <a:t>caring@home</a:t>
            </a:r>
            <a:r>
              <a:rPr lang="en-AU" sz="2600" i="1" dirty="0"/>
              <a:t> </a:t>
            </a:r>
            <a:r>
              <a:rPr lang="en-AU" sz="2600" dirty="0"/>
              <a:t>: The background</a:t>
            </a:r>
          </a:p>
          <a:p>
            <a:endParaRPr lang="en-AU" sz="2600" dirty="0"/>
          </a:p>
          <a:p>
            <a:r>
              <a:rPr lang="en-AU" sz="2600" dirty="0"/>
              <a:t>What resources are available, for whom? </a:t>
            </a:r>
          </a:p>
          <a:p>
            <a:endParaRPr lang="en-AU" sz="2600" dirty="0"/>
          </a:p>
          <a:p>
            <a:r>
              <a:rPr lang="en-AU" sz="2600" dirty="0"/>
              <a:t>How will the resources help? </a:t>
            </a:r>
          </a:p>
        </p:txBody>
      </p:sp>
    </p:spTree>
    <p:extLst>
      <p:ext uri="{BB962C8B-B14F-4D97-AF65-F5344CB8AC3E}">
        <p14:creationId xmlns:p14="http://schemas.microsoft.com/office/powerpoint/2010/main" val="82507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A28C-DC04-4A58-8AE2-ED3287B624A3}"/>
              </a:ext>
            </a:extLst>
          </p:cNvPr>
          <p:cNvSpPr>
            <a:spLocks noGrp="1"/>
          </p:cNvSpPr>
          <p:nvPr>
            <p:ph type="title"/>
          </p:nvPr>
        </p:nvSpPr>
        <p:spPr/>
        <p:txBody>
          <a:bodyPr/>
          <a:lstStyle/>
          <a:p>
            <a:r>
              <a:rPr lang="en-AU" sz="3000" dirty="0"/>
              <a:t>References</a:t>
            </a:r>
            <a:r>
              <a:rPr lang="en-AU" dirty="0"/>
              <a:t> </a:t>
            </a:r>
          </a:p>
        </p:txBody>
      </p:sp>
      <p:sp>
        <p:nvSpPr>
          <p:cNvPr id="3" name="Content Placeholder 2">
            <a:extLst>
              <a:ext uri="{FF2B5EF4-FFF2-40B4-BE49-F238E27FC236}">
                <a16:creationId xmlns:a16="http://schemas.microsoft.com/office/drawing/2014/main" id="{5954A01F-59D5-4353-96BE-4FD742FD1548}"/>
              </a:ext>
            </a:extLst>
          </p:cNvPr>
          <p:cNvSpPr>
            <a:spLocks noGrp="1"/>
          </p:cNvSpPr>
          <p:nvPr>
            <p:ph sz="quarter" idx="10"/>
          </p:nvPr>
        </p:nvSpPr>
        <p:spPr>
          <a:xfrm>
            <a:off x="457200" y="1080000"/>
            <a:ext cx="8229600" cy="3672000"/>
          </a:xfrm>
        </p:spPr>
        <p:txBody>
          <a:bodyPr>
            <a:noAutofit/>
          </a:bodyPr>
          <a:lstStyle/>
          <a:p>
            <a:pPr marL="342000" lvl="0" indent="-342000">
              <a:spcAft>
                <a:spcPts val="600"/>
              </a:spcAft>
              <a:buFont typeface="+mj-lt"/>
              <a:buAutoNum type="arabicPeriod"/>
            </a:pPr>
            <a:r>
              <a:rPr lang="en-AU" sz="1400" dirty="0" err="1"/>
              <a:t>Swerissen</a:t>
            </a:r>
            <a:r>
              <a:rPr lang="en-AU" sz="1400" dirty="0"/>
              <a:t> H, Duckett S. </a:t>
            </a:r>
            <a:r>
              <a:rPr lang="en-AU" sz="1400" i="1" dirty="0"/>
              <a:t>Dying well</a:t>
            </a:r>
            <a:r>
              <a:rPr lang="en-AU" sz="1400" dirty="0"/>
              <a:t>. Grattan Institute. 2014. Available from: </a:t>
            </a:r>
            <a:r>
              <a:rPr lang="en-AU" sz="1400" u="sng" dirty="0">
                <a:hlinkClick r:id="rId3"/>
              </a:rPr>
              <a:t>https://grattan.edu.au/wp-content/uploads/2014/09/815-dying-well.pdf</a:t>
            </a:r>
            <a:r>
              <a:rPr lang="en-AU" sz="1400" dirty="0"/>
              <a:t> [Accessed 3 December 2018].</a:t>
            </a:r>
          </a:p>
          <a:p>
            <a:pPr marL="342000" indent="-342000">
              <a:spcAft>
                <a:spcPts val="600"/>
              </a:spcAft>
              <a:buFont typeface="+mj-lt"/>
              <a:buAutoNum type="arabicPeriod"/>
            </a:pPr>
            <a:r>
              <a:rPr lang="en-US" sz="1400" dirty="0"/>
              <a:t>Productivity Commission. </a:t>
            </a:r>
            <a:r>
              <a:rPr lang="en-US" sz="1400" i="1" dirty="0"/>
              <a:t>Introducing Competition and Informed User Choice to Human Services: Reforms to Human Services, </a:t>
            </a:r>
            <a:r>
              <a:rPr lang="en-US" sz="1400" dirty="0"/>
              <a:t>Report No. 85, Canberra; 2017. Available from:</a:t>
            </a:r>
            <a:r>
              <a:rPr lang="en-US" sz="1400" i="1" dirty="0"/>
              <a:t>  </a:t>
            </a:r>
            <a:r>
              <a:rPr lang="en-GB" sz="1400" u="sng" dirty="0">
                <a:hlinkClick r:id="rId4"/>
              </a:rPr>
              <a:t>https://www.pc.gov.au/inquiries/completed/human-services/reforms/report/human-services-reforms.pdf</a:t>
            </a:r>
            <a:r>
              <a:rPr lang="en-GB" sz="1400" dirty="0"/>
              <a:t> [Accessed 6 December 2018].</a:t>
            </a:r>
          </a:p>
          <a:p>
            <a:pPr marL="342000" indent="-342000">
              <a:spcAft>
                <a:spcPts val="600"/>
              </a:spcAft>
              <a:buFont typeface="+mj-lt"/>
              <a:buAutoNum type="arabicPeriod"/>
            </a:pPr>
            <a:r>
              <a:rPr lang="en-GB" sz="1400" dirty="0"/>
              <a:t>Rosenberg JP, Bullen T, Maher K. Supporting family caregivers with palliative symptom management: A qualitative analysis of the provision of an emergency medication kit in the home setting. </a:t>
            </a:r>
            <a:r>
              <a:rPr lang="en-GB" sz="1400" i="1" dirty="0"/>
              <a:t>Am J Hosp </a:t>
            </a:r>
            <a:r>
              <a:rPr lang="en-GB" sz="1400" i="1" dirty="0" err="1"/>
              <a:t>Palliat</a:t>
            </a:r>
            <a:r>
              <a:rPr lang="en-GB" sz="1400" i="1" dirty="0"/>
              <a:t> Care</a:t>
            </a:r>
            <a:r>
              <a:rPr lang="en-GB" sz="1400" dirty="0"/>
              <a:t>. 2015; 32(5): 484-489. Available from: </a:t>
            </a:r>
            <a:r>
              <a:rPr lang="en-GB" sz="1400" dirty="0">
                <a:hlinkClick r:id="rId5"/>
              </a:rPr>
              <a:t>https://doi.org/10.1177%2F1049909114531326</a:t>
            </a:r>
            <a:r>
              <a:rPr lang="en-GB" sz="1400" dirty="0"/>
              <a:t>. [Accessed 6 December 2018].</a:t>
            </a:r>
          </a:p>
          <a:p>
            <a:pPr marL="342000" indent="-342000">
              <a:spcAft>
                <a:spcPts val="600"/>
              </a:spcAft>
              <a:buFont typeface="+mj-lt"/>
              <a:buAutoNum type="arabicPeriod"/>
            </a:pPr>
            <a:r>
              <a:rPr lang="en-GB" sz="1400" dirty="0"/>
              <a:t>S</a:t>
            </a:r>
            <a:r>
              <a:rPr lang="en-AU" sz="1400" dirty="0" err="1"/>
              <a:t>hepperd</a:t>
            </a:r>
            <a:r>
              <a:rPr lang="en-AU" sz="1400" dirty="0"/>
              <a:t> S, </a:t>
            </a:r>
            <a:r>
              <a:rPr lang="en-AU" sz="1400" dirty="0" err="1"/>
              <a:t>Gonçalves</a:t>
            </a:r>
            <a:r>
              <a:rPr lang="en-AU" sz="1400" dirty="0"/>
              <a:t>-Bradley DC, Straus S, Wee B. Hospital at Home: home-based end-of-life care. </a:t>
            </a:r>
            <a:r>
              <a:rPr lang="en-AU" sz="1400" i="1" dirty="0"/>
              <a:t>Cochrane Database Syst. Rev</a:t>
            </a:r>
            <a:r>
              <a:rPr lang="en-AU" sz="1400" dirty="0"/>
              <a:t>. 2016; 2: 1465-1858. Available from: </a:t>
            </a:r>
            <a:r>
              <a:rPr lang="en-AU" sz="1400" dirty="0">
                <a:hlinkClick r:id="rId6"/>
              </a:rPr>
              <a:t>https://doi.org/10.1002/14651858.CD009231.pub2</a:t>
            </a:r>
            <a:r>
              <a:rPr lang="en-AU" sz="1400" dirty="0"/>
              <a:t>. [Accessed 6 December 2018].</a:t>
            </a:r>
          </a:p>
          <a:p>
            <a:pPr marL="342000" indent="-342000">
              <a:spcAft>
                <a:spcPts val="600"/>
              </a:spcAft>
              <a:buFont typeface="+mj-lt"/>
              <a:buAutoNum type="arabicPeriod"/>
            </a:pPr>
            <a:r>
              <a:rPr lang="en-US" sz="1400" dirty="0"/>
              <a:t>Latter S, Hopkinson JB, </a:t>
            </a:r>
            <a:r>
              <a:rPr lang="en-US" sz="1400" dirty="0" err="1"/>
              <a:t>Lowson</a:t>
            </a:r>
            <a:r>
              <a:rPr lang="en-US" sz="1400" dirty="0"/>
              <a:t> E, et al. Supporting </a:t>
            </a:r>
            <a:r>
              <a:rPr lang="en-US" sz="1400" dirty="0" err="1"/>
              <a:t>carers</a:t>
            </a:r>
            <a:r>
              <a:rPr lang="en-US" sz="1400" dirty="0"/>
              <a:t> to manage pain medication in cancer patients at the end of life: A feasibility trial. </a:t>
            </a:r>
            <a:r>
              <a:rPr lang="en-US" sz="1400" i="1" dirty="0" err="1"/>
              <a:t>Palliat</a:t>
            </a:r>
            <a:r>
              <a:rPr lang="en-US" sz="1400" i="1" dirty="0"/>
              <a:t> Med.</a:t>
            </a:r>
            <a:r>
              <a:rPr lang="en-US" sz="1400" dirty="0"/>
              <a:t> 2018; 32(1): 246-256. Available from: </a:t>
            </a:r>
            <a:r>
              <a:rPr lang="en-US" sz="1400" dirty="0">
                <a:hlinkClick r:id="rId7"/>
              </a:rPr>
              <a:t>https://doi.org/10.1177/0269216317715197</a:t>
            </a:r>
            <a:r>
              <a:rPr lang="en-US" sz="1400" dirty="0"/>
              <a:t>. [Accessed 6 December 2018].</a:t>
            </a:r>
            <a:endParaRPr lang="en-AU" sz="1400" dirty="0"/>
          </a:p>
        </p:txBody>
      </p:sp>
    </p:spTree>
    <p:extLst>
      <p:ext uri="{BB962C8B-B14F-4D97-AF65-F5344CB8AC3E}">
        <p14:creationId xmlns:p14="http://schemas.microsoft.com/office/powerpoint/2010/main" val="234834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A28C-DC04-4A58-8AE2-ED3287B624A3}"/>
              </a:ext>
            </a:extLst>
          </p:cNvPr>
          <p:cNvSpPr>
            <a:spLocks noGrp="1"/>
          </p:cNvSpPr>
          <p:nvPr>
            <p:ph type="title"/>
          </p:nvPr>
        </p:nvSpPr>
        <p:spPr/>
        <p:txBody>
          <a:bodyPr>
            <a:normAutofit/>
          </a:bodyPr>
          <a:lstStyle/>
          <a:p>
            <a:r>
              <a:rPr lang="en-AU" sz="3000" dirty="0"/>
              <a:t>References </a:t>
            </a:r>
          </a:p>
        </p:txBody>
      </p:sp>
      <p:sp>
        <p:nvSpPr>
          <p:cNvPr id="3" name="Content Placeholder 2">
            <a:extLst>
              <a:ext uri="{FF2B5EF4-FFF2-40B4-BE49-F238E27FC236}">
                <a16:creationId xmlns:a16="http://schemas.microsoft.com/office/drawing/2014/main" id="{5954A01F-59D5-4353-96BE-4FD742FD1548}"/>
              </a:ext>
            </a:extLst>
          </p:cNvPr>
          <p:cNvSpPr>
            <a:spLocks noGrp="1"/>
          </p:cNvSpPr>
          <p:nvPr>
            <p:ph sz="quarter" idx="10"/>
          </p:nvPr>
        </p:nvSpPr>
        <p:spPr>
          <a:xfrm>
            <a:off x="457200" y="1080000"/>
            <a:ext cx="8229600" cy="3560984"/>
          </a:xfrm>
        </p:spPr>
        <p:txBody>
          <a:bodyPr>
            <a:normAutofit/>
          </a:bodyPr>
          <a:lstStyle/>
          <a:p>
            <a:pPr marL="342000" indent="-342000">
              <a:spcAft>
                <a:spcPts val="600"/>
              </a:spcAft>
              <a:buFont typeface="+mj-lt"/>
              <a:buAutoNum type="arabicPeriod" startAt="6"/>
            </a:pPr>
            <a:r>
              <a:rPr lang="en-US" sz="1400" dirty="0"/>
              <a:t>Payne S, Turner M, Seamark D, et al. Managing end of life medications at home – accounts of bereaved family </a:t>
            </a:r>
            <a:r>
              <a:rPr lang="en-US" sz="1400" dirty="0" err="1"/>
              <a:t>carers</a:t>
            </a:r>
            <a:r>
              <a:rPr lang="en-US" sz="1400" dirty="0"/>
              <a:t>: a qualitative interview study. </a:t>
            </a:r>
            <a:r>
              <a:rPr lang="en-US" sz="1400" i="1" dirty="0"/>
              <a:t>BMJ Support </a:t>
            </a:r>
            <a:r>
              <a:rPr lang="en-US" sz="1400" i="1" dirty="0" err="1"/>
              <a:t>Palliat</a:t>
            </a:r>
            <a:r>
              <a:rPr lang="en-US" sz="1400" i="1" dirty="0"/>
              <a:t> Care</a:t>
            </a:r>
            <a:r>
              <a:rPr lang="en-US" sz="1400" dirty="0"/>
              <a:t>. 2015; 5: 181-188. Available from: </a:t>
            </a:r>
            <a:r>
              <a:rPr lang="en-US" sz="1400" dirty="0">
                <a:hlinkClick r:id="rId3"/>
              </a:rPr>
              <a:t>http://dx.doi.org/10.1136/bmjspcare-2014-000658</a:t>
            </a:r>
            <a:r>
              <a:rPr lang="en-US" sz="1400" dirty="0"/>
              <a:t>. [Accessed 6 December 2018].</a:t>
            </a:r>
          </a:p>
          <a:p>
            <a:pPr marL="342000" indent="-342000">
              <a:spcAft>
                <a:spcPts val="600"/>
              </a:spcAft>
              <a:buFont typeface="+mj-lt"/>
              <a:buAutoNum type="arabicPeriod" startAt="7"/>
            </a:pPr>
            <a:r>
              <a:rPr lang="en-GB" sz="1400" dirty="0"/>
              <a:t>Healy S, Israel F, Charles M, Reymond L. </a:t>
            </a:r>
            <a:r>
              <a:rPr lang="en-GB" sz="1400" dirty="0" err="1"/>
              <a:t>Laycarers</a:t>
            </a:r>
            <a:r>
              <a:rPr lang="en-GB" sz="1400" dirty="0"/>
              <a:t> can confidently prepare and administer subcutaneous injections for palliative care patients at home: A randomized controlled trial. </a:t>
            </a:r>
            <a:r>
              <a:rPr lang="en-US" sz="1400" i="1" dirty="0" err="1"/>
              <a:t>Palliat</a:t>
            </a:r>
            <a:r>
              <a:rPr lang="en-US" sz="1400" i="1" dirty="0"/>
              <a:t> Med</a:t>
            </a:r>
            <a:r>
              <a:rPr lang="en-US" sz="1400" dirty="0"/>
              <a:t>. </a:t>
            </a:r>
            <a:r>
              <a:rPr lang="en-GB" sz="1400" dirty="0"/>
              <a:t>2018; </a:t>
            </a:r>
            <a:r>
              <a:rPr lang="en-US" sz="1400" dirty="0"/>
              <a:t>32(7): 1208-1215. Available from: </a:t>
            </a:r>
            <a:r>
              <a:rPr lang="en-US" sz="1400" dirty="0">
                <a:hlinkClick r:id="rId4"/>
              </a:rPr>
              <a:t>https://doi.org/10.1177%2F0269216318773878</a:t>
            </a:r>
            <a:r>
              <a:rPr lang="en-US" sz="1400" dirty="0"/>
              <a:t>. [Accessed 6 December 2018].</a:t>
            </a:r>
          </a:p>
          <a:p>
            <a:pPr marL="342000" indent="-342000">
              <a:spcAft>
                <a:spcPts val="600"/>
              </a:spcAft>
              <a:buFont typeface="+mj-lt"/>
              <a:buAutoNum type="arabicPeriod" startAt="8"/>
            </a:pPr>
            <a:r>
              <a:rPr lang="en-GB" sz="1400" dirty="0"/>
              <a:t>Israel F, Reymond L, Slade G, Menadue S, Charles MA. Lay caregivers’ perspectives on injecting subcutaneous medications at home. </a:t>
            </a:r>
            <a:r>
              <a:rPr lang="en-GB" sz="1400" i="1" dirty="0" err="1"/>
              <a:t>Int</a:t>
            </a:r>
            <a:r>
              <a:rPr lang="en-GB" sz="1400" i="1" dirty="0"/>
              <a:t> J </a:t>
            </a:r>
            <a:r>
              <a:rPr lang="en-GB" sz="1400" i="1" dirty="0" err="1"/>
              <a:t>Palliat</a:t>
            </a:r>
            <a:r>
              <a:rPr lang="en-GB" sz="1400" i="1" dirty="0"/>
              <a:t> </a:t>
            </a:r>
            <a:r>
              <a:rPr lang="en-GB" sz="1400" i="1" dirty="0" err="1"/>
              <a:t>Nurs</a:t>
            </a:r>
            <a:r>
              <a:rPr lang="en-GB" sz="1400" dirty="0"/>
              <a:t>. 2008; 14(8): 390-395. Available from: </a:t>
            </a:r>
            <a:r>
              <a:rPr lang="en-GB" sz="1400" dirty="0">
                <a:hlinkClick r:id="rId5"/>
              </a:rPr>
              <a:t>https://doi.org/10.12968/ijpn.2008.14.8.30774</a:t>
            </a:r>
            <a:r>
              <a:rPr lang="en-GB" sz="1400" dirty="0"/>
              <a:t>. [Accessed 6 December 2018].</a:t>
            </a:r>
          </a:p>
          <a:p>
            <a:pPr marL="342000" indent="-342000">
              <a:spcAft>
                <a:spcPts val="600"/>
              </a:spcAft>
              <a:buFont typeface="+mj-lt"/>
              <a:buAutoNum type="arabicPeriod" startAt="9"/>
            </a:pPr>
            <a:r>
              <a:rPr lang="en-GB" sz="1400" dirty="0"/>
              <a:t>Wilson E, Caswell G, Turner N, Pollock K. Managing medicines for patients dying at home: A review of family caregivers’ experiences. </a:t>
            </a:r>
            <a:r>
              <a:rPr lang="en-GB" sz="1400" i="1" dirty="0"/>
              <a:t>J Pain Symptom Manage</a:t>
            </a:r>
            <a:r>
              <a:rPr lang="en-GB" sz="1400" dirty="0"/>
              <a:t>. 2018; 56(6):962-974. Available from: </a:t>
            </a:r>
            <a:r>
              <a:rPr lang="en-GB" sz="1400" dirty="0">
                <a:hlinkClick r:id="rId6"/>
              </a:rPr>
              <a:t>https://doi.org/10.1016/j.jpainsymman.2018.08.019</a:t>
            </a:r>
            <a:r>
              <a:rPr lang="en-GB" sz="1400" dirty="0"/>
              <a:t>. [Accessed 6 December 2018].</a:t>
            </a:r>
          </a:p>
        </p:txBody>
      </p:sp>
    </p:spTree>
    <p:extLst>
      <p:ext uri="{BB962C8B-B14F-4D97-AF65-F5344CB8AC3E}">
        <p14:creationId xmlns:p14="http://schemas.microsoft.com/office/powerpoint/2010/main" val="60118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83105B-6857-46F3-A37A-715290159ACA}"/>
              </a:ext>
            </a:extLst>
          </p:cNvPr>
          <p:cNvSpPr>
            <a:spLocks noGrp="1"/>
          </p:cNvSpPr>
          <p:nvPr>
            <p:ph sz="quarter" idx="10"/>
          </p:nvPr>
        </p:nvSpPr>
        <p:spPr/>
        <p:txBody>
          <a:bodyPr>
            <a:normAutofit/>
          </a:bodyPr>
          <a:lstStyle/>
          <a:p>
            <a:pPr marL="0" indent="0" algn="ctr">
              <a:spcAft>
                <a:spcPts val="600"/>
              </a:spcAft>
              <a:buNone/>
            </a:pPr>
            <a:endParaRPr lang="en-AU" sz="3600" dirty="0">
              <a:solidFill>
                <a:srgbClr val="002E6D"/>
              </a:solidFill>
            </a:endParaRPr>
          </a:p>
          <a:p>
            <a:pPr marL="0" indent="0">
              <a:spcAft>
                <a:spcPts val="2100"/>
              </a:spcAft>
              <a:buNone/>
            </a:pPr>
            <a:r>
              <a:rPr lang="en-AU" sz="3600" dirty="0">
                <a:solidFill>
                  <a:srgbClr val="002E6D"/>
                </a:solidFill>
              </a:rPr>
              <a:t>w:	   www.caringathomeproject.com.au</a:t>
            </a:r>
          </a:p>
          <a:p>
            <a:pPr marL="0" indent="0">
              <a:spcAft>
                <a:spcPts val="2100"/>
              </a:spcAft>
              <a:buNone/>
            </a:pPr>
            <a:r>
              <a:rPr lang="en-AU" sz="3600" dirty="0">
                <a:solidFill>
                  <a:srgbClr val="002E6D"/>
                </a:solidFill>
              </a:rPr>
              <a:t>t:     1300 600 007</a:t>
            </a:r>
          </a:p>
          <a:p>
            <a:pPr marL="0" indent="0">
              <a:spcAft>
                <a:spcPts val="2100"/>
              </a:spcAft>
              <a:buNone/>
            </a:pPr>
            <a:r>
              <a:rPr lang="en-AU" sz="3600" dirty="0">
                <a:solidFill>
                  <a:srgbClr val="002E6D"/>
                </a:solidFill>
              </a:rPr>
              <a:t>e:     caringathome@health.qld.gov.au</a:t>
            </a:r>
          </a:p>
        </p:txBody>
      </p:sp>
      <p:pic>
        <p:nvPicPr>
          <p:cNvPr id="2" name="Picture 1">
            <a:extLst>
              <a:ext uri="{FF2B5EF4-FFF2-40B4-BE49-F238E27FC236}">
                <a16:creationId xmlns:a16="http://schemas.microsoft.com/office/drawing/2014/main" id="{6F055CA5-7532-420E-8E37-C720B0F1E56D}"/>
              </a:ext>
            </a:extLst>
          </p:cNvPr>
          <p:cNvPicPr>
            <a:picLocks noChangeAspect="1"/>
          </p:cNvPicPr>
          <p:nvPr/>
        </p:nvPicPr>
        <p:blipFill>
          <a:blip r:embed="rId3"/>
          <a:stretch>
            <a:fillRect/>
          </a:stretch>
        </p:blipFill>
        <p:spPr>
          <a:xfrm>
            <a:off x="7644246" y="4584263"/>
            <a:ext cx="1402202" cy="286537"/>
          </a:xfrm>
          <a:prstGeom prst="rect">
            <a:avLst/>
          </a:prstGeom>
        </p:spPr>
      </p:pic>
    </p:spTree>
    <p:extLst>
      <p:ext uri="{BB962C8B-B14F-4D97-AF65-F5344CB8AC3E}">
        <p14:creationId xmlns:p14="http://schemas.microsoft.com/office/powerpoint/2010/main" val="346071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04618C1-B297-4840-A472-7CCF6CCF2EF6}"/>
              </a:ext>
            </a:extLst>
          </p:cNvPr>
          <p:cNvSpPr>
            <a:spLocks noGrp="1"/>
          </p:cNvSpPr>
          <p:nvPr>
            <p:ph type="title"/>
          </p:nvPr>
        </p:nvSpPr>
        <p:spPr>
          <a:xfrm>
            <a:off x="460613" y="205979"/>
            <a:ext cx="6940648" cy="857250"/>
          </a:xfrm>
        </p:spPr>
        <p:txBody>
          <a:bodyPr>
            <a:normAutofit/>
          </a:bodyPr>
          <a:lstStyle/>
          <a:p>
            <a:pPr algn="l"/>
            <a:r>
              <a:rPr lang="en-AU" altLang="en-US" sz="3000" i="1" dirty="0" err="1">
                <a:latin typeface="Myriad Pro" panose="020B0503030403020204" pitchFamily="34" charset="0"/>
              </a:rPr>
              <a:t>caring@home</a:t>
            </a:r>
            <a:r>
              <a:rPr lang="en-AU" altLang="en-US" sz="3000" i="1" dirty="0">
                <a:latin typeface="Myriad Pro" panose="020B0503030403020204" pitchFamily="34" charset="0"/>
              </a:rPr>
              <a:t> </a:t>
            </a:r>
            <a:r>
              <a:rPr lang="en-AU" altLang="en-US" sz="3000" dirty="0">
                <a:latin typeface="Myriad Pro" panose="020B0503030403020204" pitchFamily="34" charset="0"/>
              </a:rPr>
              <a:t>consortium members</a:t>
            </a:r>
          </a:p>
        </p:txBody>
      </p:sp>
      <p:pic>
        <p:nvPicPr>
          <p:cNvPr id="2" name="Picture 1">
            <a:extLst>
              <a:ext uri="{FF2B5EF4-FFF2-40B4-BE49-F238E27FC236}">
                <a16:creationId xmlns:a16="http://schemas.microsoft.com/office/drawing/2014/main" id="{86A261E7-3C24-42F7-AADF-3AFA24E14400}"/>
              </a:ext>
            </a:extLst>
          </p:cNvPr>
          <p:cNvPicPr>
            <a:picLocks noChangeAspect="1"/>
          </p:cNvPicPr>
          <p:nvPr/>
        </p:nvPicPr>
        <p:blipFill>
          <a:blip r:embed="rId3"/>
          <a:stretch>
            <a:fillRect/>
          </a:stretch>
        </p:blipFill>
        <p:spPr>
          <a:xfrm>
            <a:off x="487988" y="1672512"/>
            <a:ext cx="8121723" cy="2388742"/>
          </a:xfrm>
          <a:prstGeom prst="rect">
            <a:avLst/>
          </a:prstGeom>
        </p:spPr>
      </p:pic>
      <p:sp>
        <p:nvSpPr>
          <p:cNvPr id="3" name="TextBox 2">
            <a:extLst>
              <a:ext uri="{FF2B5EF4-FFF2-40B4-BE49-F238E27FC236}">
                <a16:creationId xmlns:a16="http://schemas.microsoft.com/office/drawing/2014/main" id="{CB857FE0-88D7-490F-B658-E1F27FA885CB}"/>
              </a:ext>
            </a:extLst>
          </p:cNvPr>
          <p:cNvSpPr txBox="1"/>
          <p:nvPr/>
        </p:nvSpPr>
        <p:spPr>
          <a:xfrm>
            <a:off x="855154" y="4485870"/>
            <a:ext cx="7446635" cy="276999"/>
          </a:xfrm>
          <a:prstGeom prst="rect">
            <a:avLst/>
          </a:prstGeom>
          <a:noFill/>
        </p:spPr>
        <p:txBody>
          <a:bodyPr wrap="square" rtlCol="0">
            <a:spAutoFit/>
          </a:bodyPr>
          <a:lstStyle/>
          <a:p>
            <a:r>
              <a:rPr lang="en-AU" sz="1200" i="1" dirty="0" err="1">
                <a:latin typeface="Myriad Pro" panose="020B0503030403020204" pitchFamily="34" charset="0"/>
              </a:rPr>
              <a:t>caring@home</a:t>
            </a:r>
            <a:r>
              <a:rPr lang="en-AU" sz="1200" i="1" dirty="0">
                <a:latin typeface="Myriad Pro" panose="020B0503030403020204" pitchFamily="34" charset="0"/>
              </a:rPr>
              <a:t> </a:t>
            </a:r>
            <a:r>
              <a:rPr lang="en-AU" sz="1200" dirty="0">
                <a:latin typeface="Myriad Pro" panose="020B0503030403020204" pitchFamily="34" charset="0"/>
              </a:rPr>
              <a:t>is funded by the Australian Government and led by the Brisbane South Palliative Care Collaborative  </a:t>
            </a:r>
          </a:p>
        </p:txBody>
      </p:sp>
    </p:spTree>
    <p:extLst>
      <p:ext uri="{BB962C8B-B14F-4D97-AF65-F5344CB8AC3E}">
        <p14:creationId xmlns:p14="http://schemas.microsoft.com/office/powerpoint/2010/main" val="337902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5F78-2D84-4FC8-89DE-649410224EDE}"/>
              </a:ext>
            </a:extLst>
          </p:cNvPr>
          <p:cNvSpPr>
            <a:spLocks noGrp="1"/>
          </p:cNvSpPr>
          <p:nvPr>
            <p:ph type="title"/>
          </p:nvPr>
        </p:nvSpPr>
        <p:spPr/>
        <p:txBody>
          <a:bodyPr>
            <a:normAutofit/>
          </a:bodyPr>
          <a:lstStyle/>
          <a:p>
            <a:r>
              <a:rPr lang="en-AU" sz="3000" dirty="0"/>
              <a:t>Why is </a:t>
            </a:r>
            <a:r>
              <a:rPr lang="en-AU" sz="3000" i="1" dirty="0" err="1"/>
              <a:t>caring@home</a:t>
            </a:r>
            <a:r>
              <a:rPr lang="en-AU" sz="3000" i="1" dirty="0"/>
              <a:t> </a:t>
            </a:r>
            <a:r>
              <a:rPr lang="en-AU" sz="3000" dirty="0"/>
              <a:t>important? </a:t>
            </a:r>
          </a:p>
        </p:txBody>
      </p:sp>
      <p:sp>
        <p:nvSpPr>
          <p:cNvPr id="5" name="Content Placeholder 4">
            <a:extLst>
              <a:ext uri="{FF2B5EF4-FFF2-40B4-BE49-F238E27FC236}">
                <a16:creationId xmlns:a16="http://schemas.microsoft.com/office/drawing/2014/main" id="{8B5E1680-0240-457C-9E3F-D0A3003D09B0}"/>
              </a:ext>
            </a:extLst>
          </p:cNvPr>
          <p:cNvSpPr>
            <a:spLocks noGrp="1"/>
          </p:cNvSpPr>
          <p:nvPr>
            <p:ph sz="quarter" idx="10"/>
          </p:nvPr>
        </p:nvSpPr>
        <p:spPr>
          <a:xfrm>
            <a:off x="457200" y="1198800"/>
            <a:ext cx="8229600" cy="3672000"/>
          </a:xfrm>
        </p:spPr>
        <p:txBody>
          <a:bodyPr/>
          <a:lstStyle/>
          <a:p>
            <a:endParaRPr lang="en-AU" dirty="0"/>
          </a:p>
        </p:txBody>
      </p:sp>
      <p:pic>
        <p:nvPicPr>
          <p:cNvPr id="6" name="Picture 5">
            <a:extLst>
              <a:ext uri="{FF2B5EF4-FFF2-40B4-BE49-F238E27FC236}">
                <a16:creationId xmlns:a16="http://schemas.microsoft.com/office/drawing/2014/main" id="{592E0F6D-5336-412E-A0A4-38FB166B7C92}"/>
              </a:ext>
            </a:extLst>
          </p:cNvPr>
          <p:cNvPicPr>
            <a:picLocks noChangeAspect="1"/>
          </p:cNvPicPr>
          <p:nvPr/>
        </p:nvPicPr>
        <p:blipFill>
          <a:blip r:embed="rId3"/>
          <a:stretch>
            <a:fillRect/>
          </a:stretch>
        </p:blipFill>
        <p:spPr>
          <a:xfrm>
            <a:off x="1785937" y="1271628"/>
            <a:ext cx="5572125" cy="3219450"/>
          </a:xfrm>
          <a:prstGeom prst="rect">
            <a:avLst/>
          </a:prstGeom>
        </p:spPr>
      </p:pic>
    </p:spTree>
    <p:extLst>
      <p:ext uri="{BB962C8B-B14F-4D97-AF65-F5344CB8AC3E}">
        <p14:creationId xmlns:p14="http://schemas.microsoft.com/office/powerpoint/2010/main" val="412213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B263-709B-4705-BCE4-B47A21496ABB}"/>
              </a:ext>
            </a:extLst>
          </p:cNvPr>
          <p:cNvSpPr>
            <a:spLocks noGrp="1"/>
          </p:cNvSpPr>
          <p:nvPr>
            <p:ph type="title"/>
          </p:nvPr>
        </p:nvSpPr>
        <p:spPr/>
        <p:txBody>
          <a:bodyPr>
            <a:normAutofit/>
          </a:bodyPr>
          <a:lstStyle/>
          <a:p>
            <a:r>
              <a:rPr lang="en-AU" sz="3000" dirty="0"/>
              <a:t>What does the evidence teach us?</a:t>
            </a:r>
          </a:p>
        </p:txBody>
      </p:sp>
      <p:sp>
        <p:nvSpPr>
          <p:cNvPr id="3" name="Content Placeholder 2">
            <a:extLst>
              <a:ext uri="{FF2B5EF4-FFF2-40B4-BE49-F238E27FC236}">
                <a16:creationId xmlns:a16="http://schemas.microsoft.com/office/drawing/2014/main" id="{3C15C343-54C8-45B6-8C7E-49A8703F8BC5}"/>
              </a:ext>
            </a:extLst>
          </p:cNvPr>
          <p:cNvSpPr>
            <a:spLocks noGrp="1"/>
          </p:cNvSpPr>
          <p:nvPr>
            <p:ph sz="quarter" idx="10"/>
          </p:nvPr>
        </p:nvSpPr>
        <p:spPr>
          <a:xfrm>
            <a:off x="457200" y="1229360"/>
            <a:ext cx="8229600" cy="3505200"/>
          </a:xfrm>
        </p:spPr>
        <p:txBody>
          <a:bodyPr>
            <a:normAutofit/>
          </a:bodyPr>
          <a:lstStyle/>
          <a:p>
            <a:pPr>
              <a:defRPr/>
            </a:pPr>
            <a:r>
              <a:rPr lang="en-AU" dirty="0"/>
              <a:t>Many people wish to be cared for and die at home (1, 2)</a:t>
            </a:r>
          </a:p>
          <a:p>
            <a:pPr>
              <a:defRPr/>
            </a:pPr>
            <a:r>
              <a:rPr lang="en-AU" dirty="0"/>
              <a:t>Waiting for a professional to give breakthrough symptom medicine increases patient and carer distress (1, 2)</a:t>
            </a:r>
          </a:p>
          <a:p>
            <a:pPr>
              <a:defRPr/>
            </a:pPr>
            <a:r>
              <a:rPr lang="en-AU" dirty="0"/>
              <a:t>Poor symptom control often results in unwanted admission to hospital (3)</a:t>
            </a:r>
          </a:p>
          <a:p>
            <a:pPr>
              <a:defRPr/>
            </a:pPr>
            <a:r>
              <a:rPr lang="en-AU" dirty="0"/>
              <a:t>Carers feel empowered when taught to give subcutaneous medicines using high quality resources (4, 5, 6, 7,8).</a:t>
            </a:r>
          </a:p>
          <a:p>
            <a:pPr algn="ctr">
              <a:defRPr/>
            </a:pPr>
            <a:endParaRPr lang="en-AU" dirty="0"/>
          </a:p>
          <a:p>
            <a:endParaRPr lang="en-AU" dirty="0"/>
          </a:p>
        </p:txBody>
      </p:sp>
    </p:spTree>
    <p:extLst>
      <p:ext uri="{BB962C8B-B14F-4D97-AF65-F5344CB8AC3E}">
        <p14:creationId xmlns:p14="http://schemas.microsoft.com/office/powerpoint/2010/main" val="62983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B620-3669-4076-9DF1-A49A09D7FD52}"/>
              </a:ext>
            </a:extLst>
          </p:cNvPr>
          <p:cNvSpPr>
            <a:spLocks noGrp="1"/>
          </p:cNvSpPr>
          <p:nvPr>
            <p:ph type="title"/>
          </p:nvPr>
        </p:nvSpPr>
        <p:spPr/>
        <p:txBody>
          <a:bodyPr>
            <a:normAutofit/>
          </a:bodyPr>
          <a:lstStyle/>
          <a:p>
            <a:r>
              <a:rPr lang="en-AU" sz="3000" dirty="0"/>
              <a:t>Carer’s comment</a:t>
            </a:r>
          </a:p>
        </p:txBody>
      </p:sp>
      <p:sp>
        <p:nvSpPr>
          <p:cNvPr id="3" name="Content Placeholder 2">
            <a:extLst>
              <a:ext uri="{FF2B5EF4-FFF2-40B4-BE49-F238E27FC236}">
                <a16:creationId xmlns:a16="http://schemas.microsoft.com/office/drawing/2014/main" id="{BC0F80C5-3EC3-42BE-8217-585115D20F1D}"/>
              </a:ext>
            </a:extLst>
          </p:cNvPr>
          <p:cNvSpPr>
            <a:spLocks noGrp="1"/>
          </p:cNvSpPr>
          <p:nvPr>
            <p:ph sz="quarter" idx="10"/>
          </p:nvPr>
        </p:nvSpPr>
        <p:spPr>
          <a:xfrm>
            <a:off x="457200" y="1196931"/>
            <a:ext cx="3848582" cy="3247747"/>
          </a:xfrm>
        </p:spPr>
        <p:txBody>
          <a:bodyPr>
            <a:normAutofit/>
          </a:bodyPr>
          <a:lstStyle/>
          <a:p>
            <a:pPr marL="0" indent="0">
              <a:spcAft>
                <a:spcPts val="200"/>
              </a:spcAft>
              <a:buNone/>
            </a:pPr>
            <a:r>
              <a:rPr lang="en-AU" sz="2200" dirty="0"/>
              <a:t>“W</a:t>
            </a:r>
            <a:r>
              <a:rPr lang="en-AU" sz="2200" i="1" dirty="0"/>
              <a:t>e knew when the pain hit we were able to do something to try</a:t>
            </a:r>
          </a:p>
          <a:p>
            <a:pPr marL="0" indent="0">
              <a:spcAft>
                <a:spcPts val="200"/>
              </a:spcAft>
              <a:buNone/>
            </a:pPr>
            <a:r>
              <a:rPr lang="en-AU" sz="2200" i="1" dirty="0"/>
              <a:t> to relieve it immediately without having to sit waiting, powerless,</a:t>
            </a:r>
          </a:p>
          <a:p>
            <a:pPr marL="0" indent="0">
              <a:spcAft>
                <a:spcPts val="200"/>
              </a:spcAft>
              <a:buNone/>
            </a:pPr>
            <a:r>
              <a:rPr lang="en-AU" sz="2200" i="1" dirty="0"/>
              <a:t>for someone to come and do it. </a:t>
            </a:r>
          </a:p>
          <a:p>
            <a:pPr marL="0" indent="0">
              <a:spcAft>
                <a:spcPts val="200"/>
              </a:spcAft>
              <a:buNone/>
            </a:pPr>
            <a:endParaRPr lang="en-AU" sz="2200" i="1" dirty="0"/>
          </a:p>
          <a:p>
            <a:pPr marL="0" indent="0">
              <a:spcAft>
                <a:spcPts val="200"/>
              </a:spcAft>
              <a:buNone/>
            </a:pPr>
            <a:r>
              <a:rPr lang="en-AU" sz="2200" i="1" dirty="0"/>
              <a:t>I believe it gave us confidence to keep him at home to the very end”  </a:t>
            </a:r>
            <a:r>
              <a:rPr lang="en-AU" sz="2200" dirty="0"/>
              <a:t>(8)</a:t>
            </a:r>
          </a:p>
          <a:p>
            <a:pPr marL="0" indent="0">
              <a:spcAft>
                <a:spcPts val="300"/>
              </a:spcAft>
              <a:buNone/>
            </a:pPr>
            <a:endParaRPr lang="en-AU" dirty="0"/>
          </a:p>
          <a:p>
            <a:pPr marL="0" indent="0">
              <a:spcAft>
                <a:spcPts val="300"/>
              </a:spcAft>
              <a:buNone/>
            </a:pPr>
            <a:endParaRPr lang="en-AU" dirty="0"/>
          </a:p>
          <a:p>
            <a:pPr indent="-144000">
              <a:spcAft>
                <a:spcPts val="0"/>
              </a:spcAft>
              <a:buNone/>
            </a:pPr>
            <a:endParaRPr lang="en-AU" sz="1200" dirty="0"/>
          </a:p>
          <a:p>
            <a:pPr indent="-144000">
              <a:spcAft>
                <a:spcPts val="0"/>
              </a:spcAft>
              <a:buNone/>
            </a:pPr>
            <a:endParaRPr lang="en-AU" sz="1200" dirty="0"/>
          </a:p>
        </p:txBody>
      </p:sp>
      <p:pic>
        <p:nvPicPr>
          <p:cNvPr id="7" name="Picture 6">
            <a:extLst>
              <a:ext uri="{FF2B5EF4-FFF2-40B4-BE49-F238E27FC236}">
                <a16:creationId xmlns:a16="http://schemas.microsoft.com/office/drawing/2014/main" id="{38DF71C6-6339-476E-9988-09AE4631D185}"/>
              </a:ext>
            </a:extLst>
          </p:cNvPr>
          <p:cNvPicPr>
            <a:picLocks noChangeAspect="1"/>
          </p:cNvPicPr>
          <p:nvPr/>
        </p:nvPicPr>
        <p:blipFill>
          <a:blip r:embed="rId3"/>
          <a:stretch>
            <a:fillRect/>
          </a:stretch>
        </p:blipFill>
        <p:spPr>
          <a:xfrm>
            <a:off x="4427507" y="1196931"/>
            <a:ext cx="4582175" cy="3041502"/>
          </a:xfrm>
          <a:prstGeom prst="rect">
            <a:avLst/>
          </a:prstGeom>
        </p:spPr>
      </p:pic>
    </p:spTree>
    <p:extLst>
      <p:ext uri="{BB962C8B-B14F-4D97-AF65-F5344CB8AC3E}">
        <p14:creationId xmlns:p14="http://schemas.microsoft.com/office/powerpoint/2010/main" val="275673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3B34-BF74-4936-B71A-D051409D1806}"/>
              </a:ext>
            </a:extLst>
          </p:cNvPr>
          <p:cNvSpPr>
            <a:spLocks noGrp="1"/>
          </p:cNvSpPr>
          <p:nvPr>
            <p:ph type="title"/>
          </p:nvPr>
        </p:nvSpPr>
        <p:spPr/>
        <p:txBody>
          <a:bodyPr/>
          <a:lstStyle/>
          <a:p>
            <a:r>
              <a:rPr lang="en-AU" i="1" dirty="0" err="1"/>
              <a:t>caring@home</a:t>
            </a:r>
            <a:r>
              <a:rPr lang="en-AU" i="1" dirty="0"/>
              <a:t> </a:t>
            </a:r>
            <a:r>
              <a:rPr lang="en-AU" dirty="0"/>
              <a:t>resources </a:t>
            </a:r>
          </a:p>
        </p:txBody>
      </p:sp>
      <p:sp>
        <p:nvSpPr>
          <p:cNvPr id="3" name="Content Placeholder 2">
            <a:extLst>
              <a:ext uri="{FF2B5EF4-FFF2-40B4-BE49-F238E27FC236}">
                <a16:creationId xmlns:a16="http://schemas.microsoft.com/office/drawing/2014/main" id="{1206378D-47A8-40DA-A926-2683DCE34013}"/>
              </a:ext>
            </a:extLst>
          </p:cNvPr>
          <p:cNvSpPr>
            <a:spLocks noGrp="1"/>
          </p:cNvSpPr>
          <p:nvPr>
            <p:ph sz="quarter" idx="10"/>
          </p:nvPr>
        </p:nvSpPr>
        <p:spPr>
          <a:xfrm>
            <a:off x="457200" y="1492250"/>
            <a:ext cx="8229600" cy="3378550"/>
          </a:xfrm>
        </p:spPr>
        <p:txBody>
          <a:bodyPr>
            <a:normAutofit lnSpcReduction="10000"/>
          </a:bodyPr>
          <a:lstStyle/>
          <a:p>
            <a:r>
              <a:rPr lang="en-AU" dirty="0"/>
              <a:t>The website: </a:t>
            </a:r>
            <a:r>
              <a:rPr lang="en-AU" dirty="0">
                <a:hlinkClick r:id="rId3"/>
              </a:rPr>
              <a:t>www.caringathomeproject.com.au</a:t>
            </a:r>
            <a:endParaRPr lang="en-AU" dirty="0"/>
          </a:p>
          <a:p>
            <a:r>
              <a:rPr lang="en-AU" dirty="0"/>
              <a:t>Suite of resources available for:</a:t>
            </a:r>
          </a:p>
          <a:p>
            <a:pPr lvl="1"/>
            <a:r>
              <a:rPr lang="en-AU" dirty="0"/>
              <a:t>Community service providers</a:t>
            </a:r>
          </a:p>
          <a:p>
            <a:pPr lvl="1"/>
            <a:r>
              <a:rPr lang="en-AU" dirty="0"/>
              <a:t>Healthcare professionals</a:t>
            </a:r>
          </a:p>
          <a:p>
            <a:pPr lvl="3"/>
            <a:r>
              <a:rPr lang="en-AU" dirty="0"/>
              <a:t>General practitioners, nurse practitioners, registered nurses and pharmacists</a:t>
            </a:r>
          </a:p>
          <a:p>
            <a:pPr lvl="1"/>
            <a:r>
              <a:rPr lang="en-AU" dirty="0"/>
              <a:t>Carers</a:t>
            </a:r>
          </a:p>
        </p:txBody>
      </p:sp>
    </p:spTree>
    <p:extLst>
      <p:ext uri="{BB962C8B-B14F-4D97-AF65-F5344CB8AC3E}">
        <p14:creationId xmlns:p14="http://schemas.microsoft.com/office/powerpoint/2010/main" val="27649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B263-709B-4705-BCE4-B47A21496ABB}"/>
              </a:ext>
            </a:extLst>
          </p:cNvPr>
          <p:cNvSpPr>
            <a:spLocks noGrp="1"/>
          </p:cNvSpPr>
          <p:nvPr>
            <p:ph type="title"/>
          </p:nvPr>
        </p:nvSpPr>
        <p:spPr/>
        <p:txBody>
          <a:bodyPr>
            <a:normAutofit/>
          </a:bodyPr>
          <a:lstStyle/>
          <a:p>
            <a:r>
              <a:rPr lang="en-AU" sz="3000" dirty="0"/>
              <a:t>Please note….</a:t>
            </a:r>
          </a:p>
        </p:txBody>
      </p:sp>
      <p:sp>
        <p:nvSpPr>
          <p:cNvPr id="3" name="Content Placeholder 2">
            <a:extLst>
              <a:ext uri="{FF2B5EF4-FFF2-40B4-BE49-F238E27FC236}">
                <a16:creationId xmlns:a16="http://schemas.microsoft.com/office/drawing/2014/main" id="{3C15C343-54C8-45B6-8C7E-49A8703F8BC5}"/>
              </a:ext>
            </a:extLst>
          </p:cNvPr>
          <p:cNvSpPr>
            <a:spLocks noGrp="1"/>
          </p:cNvSpPr>
          <p:nvPr>
            <p:ph sz="quarter" idx="10"/>
          </p:nvPr>
        </p:nvSpPr>
        <p:spPr/>
        <p:txBody>
          <a:bodyPr>
            <a:normAutofit/>
          </a:bodyPr>
          <a:lstStyle/>
          <a:p>
            <a:endParaRPr lang="en-AU" dirty="0"/>
          </a:p>
          <a:p>
            <a:pPr marL="0" indent="0">
              <a:buNone/>
            </a:pPr>
            <a:r>
              <a:rPr lang="en-AU" dirty="0"/>
              <a:t>For patient safety, the </a:t>
            </a:r>
            <a:r>
              <a:rPr lang="en-AU" i="1" dirty="0" err="1"/>
              <a:t>caring@home</a:t>
            </a:r>
            <a:r>
              <a:rPr lang="en-AU" i="1" dirty="0"/>
              <a:t> </a:t>
            </a:r>
            <a:r>
              <a:rPr lang="en-AU" dirty="0"/>
              <a:t>resources must be used only by services that provide, or otherwise have access to, a 24-hour </a:t>
            </a:r>
            <a:r>
              <a:rPr lang="en-AU" dirty="0" err="1"/>
              <a:t>oncall</a:t>
            </a:r>
            <a:r>
              <a:rPr lang="en-AU" dirty="0"/>
              <a:t> phone number for carers, to provide appropriate clinical advice about managing subcutaneous medicines (4, 9).</a:t>
            </a:r>
          </a:p>
          <a:p>
            <a:endParaRPr lang="en-AU" dirty="0"/>
          </a:p>
          <a:p>
            <a:endParaRPr lang="en-AU" dirty="0"/>
          </a:p>
        </p:txBody>
      </p:sp>
    </p:spTree>
    <p:extLst>
      <p:ext uri="{BB962C8B-B14F-4D97-AF65-F5344CB8AC3E}">
        <p14:creationId xmlns:p14="http://schemas.microsoft.com/office/powerpoint/2010/main" val="90874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C682-1D6C-4568-8DEB-BF39FE6F9C1B}"/>
              </a:ext>
            </a:extLst>
          </p:cNvPr>
          <p:cNvSpPr>
            <a:spLocks noGrp="1"/>
          </p:cNvSpPr>
          <p:nvPr>
            <p:ph type="title"/>
          </p:nvPr>
        </p:nvSpPr>
        <p:spPr>
          <a:xfrm>
            <a:off x="182879" y="189465"/>
            <a:ext cx="8229600" cy="857250"/>
          </a:xfrm>
        </p:spPr>
        <p:txBody>
          <a:bodyPr>
            <a:normAutofit/>
          </a:bodyPr>
          <a:lstStyle/>
          <a:p>
            <a:r>
              <a:rPr lang="en-AU" sz="3000" dirty="0"/>
              <a:t>Resources for community service providers</a:t>
            </a:r>
          </a:p>
        </p:txBody>
      </p:sp>
      <p:sp>
        <p:nvSpPr>
          <p:cNvPr id="3" name="Content Placeholder 2">
            <a:extLst>
              <a:ext uri="{FF2B5EF4-FFF2-40B4-BE49-F238E27FC236}">
                <a16:creationId xmlns:a16="http://schemas.microsoft.com/office/drawing/2014/main" id="{AB51C2BA-C38C-41E6-A4D2-42E10350B046}"/>
              </a:ext>
            </a:extLst>
          </p:cNvPr>
          <p:cNvSpPr>
            <a:spLocks noGrp="1"/>
          </p:cNvSpPr>
          <p:nvPr>
            <p:ph sz="quarter" idx="11"/>
          </p:nvPr>
        </p:nvSpPr>
        <p:spPr>
          <a:xfrm>
            <a:off x="342212" y="1046715"/>
            <a:ext cx="2822408" cy="3646910"/>
          </a:xfrm>
          <a:ln w="6350">
            <a:solidFill>
              <a:schemeClr val="tx1"/>
            </a:solidFill>
          </a:ln>
        </p:spPr>
        <p:txBody>
          <a:bodyPr>
            <a:normAutofit fontScale="40000" lnSpcReduction="20000"/>
          </a:bodyPr>
          <a:lstStyle/>
          <a:p>
            <a:pPr marL="0" indent="0" algn="ctr">
              <a:spcAft>
                <a:spcPts val="1800"/>
              </a:spcAft>
              <a:buNone/>
            </a:pPr>
            <a:r>
              <a:rPr lang="en-AU" sz="2800" i="1" dirty="0"/>
              <a:t>‘Guidelines for the handling of palliative care medicines in community services’ </a:t>
            </a:r>
            <a:br>
              <a:rPr lang="en-AU" sz="2800" i="1" dirty="0"/>
            </a:br>
            <a:br>
              <a:rPr lang="en-AU" sz="2800" i="1" dirty="0"/>
            </a:br>
            <a:r>
              <a:rPr lang="en-AU" sz="2800" i="1" dirty="0"/>
              <a:t>Developed by the National Prescribing Service (NPS) for </a:t>
            </a:r>
            <a:r>
              <a:rPr lang="en-AU" sz="2800" i="1" dirty="0" err="1"/>
              <a:t>caring@home</a:t>
            </a:r>
            <a:endParaRPr lang="en-AU" sz="2800" i="1" dirty="0"/>
          </a:p>
          <a:p>
            <a:pPr marL="0" indent="0" algn="ctr">
              <a:spcAft>
                <a:spcPts val="1800"/>
              </a:spcAft>
              <a:buNone/>
            </a:pPr>
            <a:br>
              <a:rPr lang="en-AU" sz="1500" dirty="0"/>
            </a:br>
            <a:endParaRPr lang="en-AU" sz="1500" i="1"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lgn="ctr">
              <a:buNone/>
            </a:pPr>
            <a:br>
              <a:rPr lang="en-AU" sz="1200" dirty="0"/>
            </a:br>
            <a:endParaRPr lang="en-AU" sz="1200" dirty="0"/>
          </a:p>
          <a:p>
            <a:endParaRPr lang="en-AU" dirty="0"/>
          </a:p>
        </p:txBody>
      </p:sp>
      <p:sp>
        <p:nvSpPr>
          <p:cNvPr id="4" name="Content Placeholder 3">
            <a:extLst>
              <a:ext uri="{FF2B5EF4-FFF2-40B4-BE49-F238E27FC236}">
                <a16:creationId xmlns:a16="http://schemas.microsoft.com/office/drawing/2014/main" id="{17EF39BB-9BA6-47AE-9870-5B5C145A5BB5}"/>
              </a:ext>
            </a:extLst>
          </p:cNvPr>
          <p:cNvSpPr>
            <a:spLocks noGrp="1"/>
          </p:cNvSpPr>
          <p:nvPr>
            <p:ph sz="quarter" idx="12"/>
          </p:nvPr>
        </p:nvSpPr>
        <p:spPr>
          <a:xfrm>
            <a:off x="5971428" y="1070568"/>
            <a:ext cx="2899097" cy="3646673"/>
          </a:xfrm>
          <a:ln w="3175">
            <a:solidFill>
              <a:schemeClr val="tx1"/>
            </a:solidFill>
          </a:ln>
        </p:spPr>
        <p:txBody>
          <a:bodyPr/>
          <a:lstStyle/>
          <a:p>
            <a:pPr marL="0" indent="0" algn="ctr">
              <a:spcAft>
                <a:spcPts val="1800"/>
              </a:spcAft>
              <a:buNone/>
            </a:pPr>
            <a:r>
              <a:rPr lang="en-AU" sz="1400" i="1" dirty="0"/>
              <a:t>‘</a:t>
            </a:r>
            <a:r>
              <a:rPr lang="en-AU" sz="1100" i="1" dirty="0"/>
              <a:t>Example policy and procedures: Supporting carers to help manage breakthrough symptoms safely using subcutaneous medicines in the home’</a:t>
            </a:r>
          </a:p>
          <a:p>
            <a:endParaRPr lang="en-AU" dirty="0"/>
          </a:p>
        </p:txBody>
      </p:sp>
      <p:sp>
        <p:nvSpPr>
          <p:cNvPr id="8" name="TextBox 7">
            <a:extLst>
              <a:ext uri="{FF2B5EF4-FFF2-40B4-BE49-F238E27FC236}">
                <a16:creationId xmlns:a16="http://schemas.microsoft.com/office/drawing/2014/main" id="{92776367-9CC7-4BCD-8D12-470D571FA459}"/>
              </a:ext>
            </a:extLst>
          </p:cNvPr>
          <p:cNvSpPr txBox="1"/>
          <p:nvPr/>
        </p:nvSpPr>
        <p:spPr>
          <a:xfrm>
            <a:off x="3092599" y="2416390"/>
            <a:ext cx="2934489" cy="738664"/>
          </a:xfrm>
          <a:prstGeom prst="rect">
            <a:avLst/>
          </a:prstGeom>
          <a:noFill/>
        </p:spPr>
        <p:txBody>
          <a:bodyPr wrap="square" rtlCol="0">
            <a:spAutoFit/>
          </a:bodyPr>
          <a:lstStyle/>
          <a:p>
            <a:pPr algn="ctr"/>
            <a:r>
              <a:rPr lang="en-AU" sz="1400" dirty="0"/>
              <a:t>Available for download</a:t>
            </a:r>
          </a:p>
          <a:p>
            <a:pPr algn="ctr"/>
            <a:r>
              <a:rPr lang="en-AU" sz="1400" dirty="0">
                <a:hlinkClick r:id="rId3"/>
              </a:rPr>
              <a:t>www.caringathomeproject.com.au</a:t>
            </a:r>
            <a:endParaRPr lang="en-AU" sz="1400" dirty="0"/>
          </a:p>
          <a:p>
            <a:endParaRPr lang="en-AU" sz="1400" dirty="0"/>
          </a:p>
        </p:txBody>
      </p:sp>
      <p:pic>
        <p:nvPicPr>
          <p:cNvPr id="10" name="Picture 9">
            <a:extLst>
              <a:ext uri="{FF2B5EF4-FFF2-40B4-BE49-F238E27FC236}">
                <a16:creationId xmlns:a16="http://schemas.microsoft.com/office/drawing/2014/main" id="{1FDC64A9-B0DE-4958-95CF-F3D29344CF47}"/>
              </a:ext>
            </a:extLst>
          </p:cNvPr>
          <p:cNvPicPr>
            <a:picLocks noChangeAspect="1"/>
          </p:cNvPicPr>
          <p:nvPr/>
        </p:nvPicPr>
        <p:blipFill>
          <a:blip r:embed="rId4"/>
          <a:stretch>
            <a:fillRect/>
          </a:stretch>
        </p:blipFill>
        <p:spPr>
          <a:xfrm>
            <a:off x="864000" y="2016000"/>
            <a:ext cx="1790700" cy="2514600"/>
          </a:xfrm>
          <a:prstGeom prst="rect">
            <a:avLst/>
          </a:prstGeom>
        </p:spPr>
      </p:pic>
      <p:pic>
        <p:nvPicPr>
          <p:cNvPr id="11" name="Picture 10">
            <a:extLst>
              <a:ext uri="{FF2B5EF4-FFF2-40B4-BE49-F238E27FC236}">
                <a16:creationId xmlns:a16="http://schemas.microsoft.com/office/drawing/2014/main" id="{5855F3F2-60A5-4426-9FF6-B8E7997E0B6A}"/>
              </a:ext>
            </a:extLst>
          </p:cNvPr>
          <p:cNvPicPr>
            <a:picLocks noChangeAspect="1"/>
          </p:cNvPicPr>
          <p:nvPr/>
        </p:nvPicPr>
        <p:blipFill>
          <a:blip r:embed="rId5"/>
          <a:stretch>
            <a:fillRect/>
          </a:stretch>
        </p:blipFill>
        <p:spPr>
          <a:xfrm>
            <a:off x="6552000" y="2016000"/>
            <a:ext cx="1857375" cy="2533650"/>
          </a:xfrm>
          <a:prstGeom prst="rect">
            <a:avLst/>
          </a:prstGeom>
        </p:spPr>
      </p:pic>
    </p:spTree>
    <p:extLst>
      <p:ext uri="{BB962C8B-B14F-4D97-AF65-F5344CB8AC3E}">
        <p14:creationId xmlns:p14="http://schemas.microsoft.com/office/powerpoint/2010/main" val="520528330"/>
      </p:ext>
    </p:extLst>
  </p:cSld>
  <p:clrMapOvr>
    <a:masterClrMapping/>
  </p:clrMapOvr>
</p:sld>
</file>

<file path=ppt/theme/theme1.xml><?xml version="1.0" encoding="utf-8"?>
<a:theme xmlns:a="http://schemas.openxmlformats.org/drawingml/2006/main" name="caring@hom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ring@home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Caring@home PP template v4 (16-9 elongated)</Template>
  <TotalTime>2559</TotalTime>
  <Words>2270</Words>
  <Application>Microsoft Office PowerPoint</Application>
  <PresentationFormat>On-screen Show (16:9)</PresentationFormat>
  <Paragraphs>192</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Mriad pro</vt:lpstr>
      <vt:lpstr>Myriad Pro</vt:lpstr>
      <vt:lpstr>Wingdings</vt:lpstr>
      <vt:lpstr>caring@home Title Slide</vt:lpstr>
      <vt:lpstr>caring@home Content Slides</vt:lpstr>
      <vt:lpstr>Introducing caring@home resources </vt:lpstr>
      <vt:lpstr>Presentation overview </vt:lpstr>
      <vt:lpstr>caring@home consortium members</vt:lpstr>
      <vt:lpstr>Why is caring@home important? </vt:lpstr>
      <vt:lpstr>What does the evidence teach us?</vt:lpstr>
      <vt:lpstr>Carer’s comment</vt:lpstr>
      <vt:lpstr>caring@home resources </vt:lpstr>
      <vt:lpstr>Please note….</vt:lpstr>
      <vt:lpstr>Resources for community service providers</vt:lpstr>
      <vt:lpstr>Resources for healthcare professionals</vt:lpstr>
      <vt:lpstr>Online modules for RNs </vt:lpstr>
      <vt:lpstr>caring@home package for carers</vt:lpstr>
      <vt:lpstr>Checklist for RNs  </vt:lpstr>
      <vt:lpstr>Handbook, diary, step-by-step guides </vt:lpstr>
      <vt:lpstr>Colour-coded labelling system</vt:lpstr>
      <vt:lpstr>Short training videos for carers </vt:lpstr>
      <vt:lpstr>Practice demonstration kit</vt:lpstr>
      <vt:lpstr>Champion feedback</vt:lpstr>
      <vt:lpstr>So let’s chat…..</vt:lpstr>
      <vt:lpstr>References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management of  terminal symptoms</dc:title>
  <dc:creator>Myfanwy Fifoot</dc:creator>
  <cp:lastModifiedBy>Heather Grigg</cp:lastModifiedBy>
  <cp:revision>236</cp:revision>
  <cp:lastPrinted>2018-12-06T00:54:40Z</cp:lastPrinted>
  <dcterms:created xsi:type="dcterms:W3CDTF">2018-09-27T05:33:57Z</dcterms:created>
  <dcterms:modified xsi:type="dcterms:W3CDTF">2020-09-07T04:49:09Z</dcterms:modified>
</cp:coreProperties>
</file>